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76"/>
  </p:notesMasterIdLst>
  <p:sldIdLst>
    <p:sldId id="902" r:id="rId2"/>
    <p:sldId id="913" r:id="rId3"/>
    <p:sldId id="906" r:id="rId4"/>
    <p:sldId id="909" r:id="rId5"/>
    <p:sldId id="910" r:id="rId6"/>
    <p:sldId id="911" r:id="rId7"/>
    <p:sldId id="912" r:id="rId8"/>
    <p:sldId id="914" r:id="rId9"/>
    <p:sldId id="917" r:id="rId10"/>
    <p:sldId id="908" r:id="rId11"/>
    <p:sldId id="941" r:id="rId12"/>
    <p:sldId id="900" r:id="rId13"/>
    <p:sldId id="916" r:id="rId14"/>
    <p:sldId id="915" r:id="rId15"/>
    <p:sldId id="935" r:id="rId16"/>
    <p:sldId id="936" r:id="rId17"/>
    <p:sldId id="938" r:id="rId18"/>
    <p:sldId id="937" r:id="rId19"/>
    <p:sldId id="795" r:id="rId20"/>
    <p:sldId id="940" r:id="rId21"/>
    <p:sldId id="939" r:id="rId22"/>
    <p:sldId id="790" r:id="rId23"/>
    <p:sldId id="715" r:id="rId24"/>
    <p:sldId id="796" r:id="rId25"/>
    <p:sldId id="798" r:id="rId26"/>
    <p:sldId id="797" r:id="rId27"/>
    <p:sldId id="896" r:id="rId28"/>
    <p:sldId id="708" r:id="rId29"/>
    <p:sldId id="942" r:id="rId30"/>
    <p:sldId id="943" r:id="rId31"/>
    <p:sldId id="733" r:id="rId32"/>
    <p:sldId id="854" r:id="rId33"/>
    <p:sldId id="855" r:id="rId34"/>
    <p:sldId id="825" r:id="rId35"/>
    <p:sldId id="890" r:id="rId36"/>
    <p:sldId id="826" r:id="rId37"/>
    <p:sldId id="827" r:id="rId38"/>
    <p:sldId id="828" r:id="rId39"/>
    <p:sldId id="829" r:id="rId40"/>
    <p:sldId id="891" r:id="rId41"/>
    <p:sldId id="920" r:id="rId42"/>
    <p:sldId id="919" r:id="rId43"/>
    <p:sldId id="921" r:id="rId44"/>
    <p:sldId id="859" r:id="rId45"/>
    <p:sldId id="877" r:id="rId46"/>
    <p:sldId id="922" r:id="rId47"/>
    <p:sldId id="923" r:id="rId48"/>
    <p:sldId id="861" r:id="rId49"/>
    <p:sldId id="924" r:id="rId50"/>
    <p:sldId id="860" r:id="rId51"/>
    <p:sldId id="878" r:id="rId52"/>
    <p:sldId id="864" r:id="rId53"/>
    <p:sldId id="876" r:id="rId54"/>
    <p:sldId id="927" r:id="rId55"/>
    <p:sldId id="865" r:id="rId56"/>
    <p:sldId id="929" r:id="rId57"/>
    <p:sldId id="930" r:id="rId58"/>
    <p:sldId id="894" r:id="rId59"/>
    <p:sldId id="931" r:id="rId60"/>
    <p:sldId id="866" r:id="rId61"/>
    <p:sldId id="879" r:id="rId62"/>
    <p:sldId id="932" r:id="rId63"/>
    <p:sldId id="867" r:id="rId64"/>
    <p:sldId id="933" r:id="rId65"/>
    <p:sldId id="868" r:id="rId66"/>
    <p:sldId id="882" r:id="rId67"/>
    <p:sldId id="925" r:id="rId68"/>
    <p:sldId id="926" r:id="rId69"/>
    <p:sldId id="887" r:id="rId70"/>
    <p:sldId id="928" r:id="rId71"/>
    <p:sldId id="934" r:id="rId72"/>
    <p:sldId id="869" r:id="rId73"/>
    <p:sldId id="749" r:id="rId74"/>
    <p:sldId id="750" r:id="rId75"/>
  </p:sldIdLst>
  <p:sldSz cx="9144000" cy="6858000" type="screen4x3"/>
  <p:notesSz cx="6858000" cy="9144000"/>
  <p:embeddedFontLst>
    <p:embeddedFont>
      <p:font typeface="Vladimir Script" panose="03050402040407070305" pitchFamily="66" charset="0"/>
      <p:regular r:id="rId77"/>
    </p:embeddedFont>
    <p:embeddedFont>
      <p:font typeface="Cambria Math" panose="02040503050406030204" pitchFamily="18" charset="0"/>
      <p:regular r:id="rId78"/>
    </p:embeddedFont>
    <p:embeddedFont>
      <p:font typeface="Arial Black" panose="020B0A04020102020204" pitchFamily="34" charset="0"/>
      <p:bold r:id="rId79"/>
    </p:embeddedFont>
    <p:embeddedFont>
      <p:font typeface="Calibri" panose="020F0502020204030204" pitchFamily="34" charset="0"/>
      <p:regular r:id="rId80"/>
      <p:bold r:id="rId81"/>
      <p:italic r:id="rId82"/>
      <p:boldItalic r:id="rId83"/>
    </p:embeddedFont>
    <p:embeddedFont>
      <p:font typeface="Cambria" panose="02040503050406030204" pitchFamily="18" charset="0"/>
      <p:regular r:id="rId84"/>
      <p:bold r:id="rId85"/>
      <p:italic r:id="rId86"/>
      <p:boldItalic r:id="rId87"/>
    </p:embeddedFont>
    <p:embeddedFont>
      <p:font typeface="黑体" panose="02010609060101010101" pitchFamily="49" charset="-122"/>
      <p:regular r:id="rId88"/>
    </p:embeddedFont>
    <p:embeddedFont>
      <p:font typeface="Kunstler Script" panose="030304020206070D0D06" pitchFamily="66" charset="0"/>
      <p:regular r:id="rId89"/>
    </p:embeddedFont>
    <p:embeddedFont>
      <p:font typeface="Georgia" panose="02040502050405020303" pitchFamily="18" charset="0"/>
      <p:regular r:id="rId90"/>
      <p:bold r:id="rId91"/>
      <p:italic r:id="rId92"/>
      <p:boldItalic r:id="rId93"/>
    </p:embeddedFont>
    <p:embeddedFont>
      <p:font typeface="Century Gothic" panose="020B0502020202020204" pitchFamily="34" charset="0"/>
      <p:regular r:id="rId94"/>
      <p:bold r:id="rId95"/>
      <p:italic r:id="rId96"/>
      <p:boldItalic r:id="rId97"/>
    </p:embeddedFont>
    <p:embeddedFont>
      <p:font typeface="Magneto" panose="04030805050802020D02" pitchFamily="82" charset="0"/>
      <p:bold r:id="rId98"/>
    </p:embeddedFont>
  </p:embeddedFontLst>
  <p:defaultTextStyle>
    <a:defPPr>
      <a:defRPr lang="zh-CN"/>
    </a:defPPr>
    <a:lvl1pPr algn="l" rtl="0" eaLnBrk="0" fontAlgn="base" hangingPunct="0">
      <a:spcBef>
        <a:spcPct val="0"/>
      </a:spcBef>
      <a:spcAft>
        <a:spcPct val="0"/>
      </a:spcAft>
      <a:defRPr sz="2400" b="1" kern="1200">
        <a:solidFill>
          <a:schemeClr val="tx1"/>
        </a:solidFill>
        <a:latin typeface="Century Gothic" panose="020B0502020202020204" pitchFamily="34" charset="0"/>
        <a:ea typeface="宋体" panose="02010600030101010101" pitchFamily="2" charset="-122"/>
        <a:cs typeface="+mn-cs"/>
      </a:defRPr>
    </a:lvl1pPr>
    <a:lvl2pPr marL="457200" algn="l" rtl="0" eaLnBrk="0" fontAlgn="base" hangingPunct="0">
      <a:spcBef>
        <a:spcPct val="0"/>
      </a:spcBef>
      <a:spcAft>
        <a:spcPct val="0"/>
      </a:spcAft>
      <a:defRPr sz="2400" b="1" kern="1200">
        <a:solidFill>
          <a:schemeClr val="tx1"/>
        </a:solidFill>
        <a:latin typeface="Century Gothic" panose="020B0502020202020204" pitchFamily="34" charset="0"/>
        <a:ea typeface="宋体" panose="02010600030101010101" pitchFamily="2" charset="-122"/>
        <a:cs typeface="+mn-cs"/>
      </a:defRPr>
    </a:lvl2pPr>
    <a:lvl3pPr marL="914400" algn="l" rtl="0" eaLnBrk="0" fontAlgn="base" hangingPunct="0">
      <a:spcBef>
        <a:spcPct val="0"/>
      </a:spcBef>
      <a:spcAft>
        <a:spcPct val="0"/>
      </a:spcAft>
      <a:defRPr sz="2400" b="1" kern="1200">
        <a:solidFill>
          <a:schemeClr val="tx1"/>
        </a:solidFill>
        <a:latin typeface="Century Gothic" panose="020B0502020202020204" pitchFamily="34" charset="0"/>
        <a:ea typeface="宋体" panose="02010600030101010101" pitchFamily="2" charset="-122"/>
        <a:cs typeface="+mn-cs"/>
      </a:defRPr>
    </a:lvl3pPr>
    <a:lvl4pPr marL="1371600" algn="l" rtl="0" eaLnBrk="0" fontAlgn="base" hangingPunct="0">
      <a:spcBef>
        <a:spcPct val="0"/>
      </a:spcBef>
      <a:spcAft>
        <a:spcPct val="0"/>
      </a:spcAft>
      <a:defRPr sz="2400" b="1" kern="1200">
        <a:solidFill>
          <a:schemeClr val="tx1"/>
        </a:solidFill>
        <a:latin typeface="Century Gothic" panose="020B0502020202020204" pitchFamily="34" charset="0"/>
        <a:ea typeface="宋体" panose="02010600030101010101" pitchFamily="2" charset="-122"/>
        <a:cs typeface="+mn-cs"/>
      </a:defRPr>
    </a:lvl4pPr>
    <a:lvl5pPr marL="1828800" algn="l" rtl="0" eaLnBrk="0" fontAlgn="base" hangingPunct="0">
      <a:spcBef>
        <a:spcPct val="0"/>
      </a:spcBef>
      <a:spcAft>
        <a:spcPct val="0"/>
      </a:spcAft>
      <a:defRPr sz="2400" b="1" kern="1200">
        <a:solidFill>
          <a:schemeClr val="tx1"/>
        </a:solidFill>
        <a:latin typeface="Century Gothic" panose="020B0502020202020204" pitchFamily="34" charset="0"/>
        <a:ea typeface="宋体" panose="02010600030101010101" pitchFamily="2" charset="-122"/>
        <a:cs typeface="+mn-cs"/>
      </a:defRPr>
    </a:lvl5pPr>
    <a:lvl6pPr marL="2286000" algn="l" defTabSz="914400" rtl="0" eaLnBrk="1" latinLnBrk="0" hangingPunct="1">
      <a:defRPr sz="2400" b="1" kern="1200">
        <a:solidFill>
          <a:schemeClr val="tx1"/>
        </a:solidFill>
        <a:latin typeface="Century Gothic" panose="020B0502020202020204" pitchFamily="34" charset="0"/>
        <a:ea typeface="宋体" panose="02010600030101010101" pitchFamily="2" charset="-122"/>
        <a:cs typeface="+mn-cs"/>
      </a:defRPr>
    </a:lvl6pPr>
    <a:lvl7pPr marL="2743200" algn="l" defTabSz="914400" rtl="0" eaLnBrk="1" latinLnBrk="0" hangingPunct="1">
      <a:defRPr sz="2400" b="1" kern="1200">
        <a:solidFill>
          <a:schemeClr val="tx1"/>
        </a:solidFill>
        <a:latin typeface="Century Gothic" panose="020B0502020202020204" pitchFamily="34" charset="0"/>
        <a:ea typeface="宋体" panose="02010600030101010101" pitchFamily="2" charset="-122"/>
        <a:cs typeface="+mn-cs"/>
      </a:defRPr>
    </a:lvl7pPr>
    <a:lvl8pPr marL="3200400" algn="l" defTabSz="914400" rtl="0" eaLnBrk="1" latinLnBrk="0" hangingPunct="1">
      <a:defRPr sz="2400" b="1" kern="1200">
        <a:solidFill>
          <a:schemeClr val="tx1"/>
        </a:solidFill>
        <a:latin typeface="Century Gothic" panose="020B0502020202020204" pitchFamily="34" charset="0"/>
        <a:ea typeface="宋体" panose="02010600030101010101" pitchFamily="2" charset="-122"/>
        <a:cs typeface="+mn-cs"/>
      </a:defRPr>
    </a:lvl8pPr>
    <a:lvl9pPr marL="3657600" algn="l" defTabSz="914400" rtl="0" eaLnBrk="1" latinLnBrk="0" hangingPunct="1">
      <a:defRPr sz="2400" b="1" kern="1200">
        <a:solidFill>
          <a:schemeClr val="tx1"/>
        </a:solidFill>
        <a:latin typeface="Century Gothic" panose="020B0502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CC0000"/>
    <a:srgbClr val="FF0000"/>
    <a:srgbClr val="F79646"/>
    <a:srgbClr val="FF9900"/>
    <a:srgbClr val="669900"/>
    <a:srgbClr val="99CC00"/>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1" autoAdjust="0"/>
    <p:restoredTop sz="98686" autoAdjust="0"/>
  </p:normalViewPr>
  <p:slideViewPr>
    <p:cSldViewPr>
      <p:cViewPr varScale="1">
        <p:scale>
          <a:sx n="67" d="100"/>
          <a:sy n="67" d="100"/>
        </p:scale>
        <p:origin x="1096" y="-10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80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84" Type="http://schemas.openxmlformats.org/officeDocument/2006/relationships/font" Target="fonts/font8.fntdata"/><Relationship Id="rId89" Type="http://schemas.openxmlformats.org/officeDocument/2006/relationships/font" Target="fonts/font13.fntdata"/><Relationship Id="rId97"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3.fntdata"/><Relationship Id="rId87" Type="http://schemas.openxmlformats.org/officeDocument/2006/relationships/font" Target="fonts/font11.fntdata"/><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6.fntdata"/><Relationship Id="rId90" Type="http://schemas.openxmlformats.org/officeDocument/2006/relationships/font" Target="fonts/font14.fntdata"/><Relationship Id="rId95"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1.fntdata"/><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4.fntdata"/><Relationship Id="rId85" Type="http://schemas.openxmlformats.org/officeDocument/2006/relationships/font" Target="fonts/font9.fntdata"/><Relationship Id="rId93" Type="http://schemas.openxmlformats.org/officeDocument/2006/relationships/font" Target="fonts/font17.fntdata"/><Relationship Id="rId98"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53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b="0">
                <a:latin typeface="Arial" charset="0"/>
              </a:defRPr>
            </a:lvl1pPr>
          </a:lstStyle>
          <a:p>
            <a:pPr>
              <a:defRPr/>
            </a:pPr>
            <a:endParaRPr lang="zh-CN" altLang="en-US"/>
          </a:p>
        </p:txBody>
      </p:sp>
      <p:sp>
        <p:nvSpPr>
          <p:cNvPr id="3553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b="0">
                <a:latin typeface="Arial" charset="0"/>
              </a:defRPr>
            </a:lvl1pPr>
          </a:lstStyle>
          <a:p>
            <a:pPr>
              <a:defRPr/>
            </a:pPr>
            <a:fld id="{4AA19B5E-7262-4BE0-A5F3-A7D2C7D958EE}" type="datetimeFigureOut">
              <a:rPr lang="zh-CN" altLang="en-US"/>
              <a:pPr>
                <a:defRPr/>
              </a:pPr>
              <a:t>2021/6/30</a:t>
            </a:fld>
            <a:endParaRPr lang="en-US" altLang="zh-CN" dirty="0"/>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53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553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b="0">
                <a:latin typeface="Arial" charset="0"/>
              </a:defRPr>
            </a:lvl1pPr>
          </a:lstStyle>
          <a:p>
            <a:pPr>
              <a:defRPr/>
            </a:pPr>
            <a:endParaRPr lang="en-US" altLang="zh-CN"/>
          </a:p>
        </p:txBody>
      </p:sp>
      <p:sp>
        <p:nvSpPr>
          <p:cNvPr id="3553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b="0">
                <a:latin typeface="Arial" panose="020B0604020202020204" pitchFamily="34" charset="0"/>
              </a:defRPr>
            </a:lvl1pPr>
          </a:lstStyle>
          <a:p>
            <a:pPr>
              <a:defRPr/>
            </a:pPr>
            <a:fld id="{28BCC6B7-0A61-4FB4-88AB-45967856C33F}" type="slidenum">
              <a:rPr lang="zh-CN" altLang="en-US"/>
              <a:pPr>
                <a:defRPr/>
              </a:pPr>
              <a:t>‹#›</a:t>
            </a:fld>
            <a:endParaRPr lang="en-US" altLang="zh-CN"/>
          </a:p>
        </p:txBody>
      </p:sp>
    </p:spTree>
    <p:extLst>
      <p:ext uri="{BB962C8B-B14F-4D97-AF65-F5344CB8AC3E}">
        <p14:creationId xmlns:p14="http://schemas.microsoft.com/office/powerpoint/2010/main" val="26245759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358661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652044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369858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4246082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163710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3104735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945384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1410243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2688730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2405377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153888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3494279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116437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1942739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2317278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32754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2840651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3923251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3682482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312628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309987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333105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7867235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3864337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560298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21863145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500596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27356732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3907676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14296065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56817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603294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3721315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13238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137705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900586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extLst>
      <p:ext uri="{BB962C8B-B14F-4D97-AF65-F5344CB8AC3E}">
        <p14:creationId xmlns:p14="http://schemas.microsoft.com/office/powerpoint/2010/main" val="2652251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4B3517C1-4A6A-4E02-8E5C-D96C5DA5645A}" type="datetimeFigureOut">
              <a:rPr lang="zh-CN" altLang="en-US"/>
              <a:pPr>
                <a:defRPr/>
              </a:pPr>
              <a:t>2021/6/30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D11C5C1-E97A-4665-849F-E4DAE6164DA6}" type="slidenum">
              <a:rPr lang="zh-CN" altLang="en-US"/>
              <a:pPr>
                <a:defRPr/>
              </a:pPr>
              <a:t>‹#›</a:t>
            </a:fld>
            <a:endParaRPr lang="zh-CN" altLang="en-US"/>
          </a:p>
        </p:txBody>
      </p:sp>
    </p:spTree>
    <p:extLst>
      <p:ext uri="{BB962C8B-B14F-4D97-AF65-F5344CB8AC3E}">
        <p14:creationId xmlns:p14="http://schemas.microsoft.com/office/powerpoint/2010/main" val="741590514"/>
      </p:ext>
    </p:extLst>
  </p:cSld>
  <p:clrMapOvr>
    <a:masterClrMapping/>
  </p:clrMapOvr>
  <p:transition>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C98DD78-CEB8-472F-A2AF-B900387B59B8}" type="datetimeFigureOut">
              <a:rPr lang="zh-CN" altLang="en-US"/>
              <a:pPr>
                <a:defRPr/>
              </a:pPr>
              <a:t>2021/6/30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C41F518-4596-42EC-A92C-176A093C94CC}" type="slidenum">
              <a:rPr lang="zh-CN" altLang="en-US"/>
              <a:pPr>
                <a:defRPr/>
              </a:pPr>
              <a:t>‹#›</a:t>
            </a:fld>
            <a:endParaRPr lang="zh-CN" altLang="en-US"/>
          </a:p>
        </p:txBody>
      </p:sp>
    </p:spTree>
    <p:extLst>
      <p:ext uri="{BB962C8B-B14F-4D97-AF65-F5344CB8AC3E}">
        <p14:creationId xmlns:p14="http://schemas.microsoft.com/office/powerpoint/2010/main" val="4134400575"/>
      </p:ext>
    </p:extLst>
  </p:cSld>
  <p:clrMapOvr>
    <a:masterClrMapping/>
  </p:clrMapOvr>
  <p:transition>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1506CE7B-4A47-480D-9140-74695A19898F}" type="datetimeFigureOut">
              <a:rPr lang="zh-CN" altLang="en-US"/>
              <a:pPr>
                <a:defRPr/>
              </a:pPr>
              <a:t>2021/6/30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2E219FA-C99B-4ECB-A822-B028E1405F65}" type="slidenum">
              <a:rPr lang="zh-CN" altLang="en-US"/>
              <a:pPr>
                <a:defRPr/>
              </a:pPr>
              <a:t>‹#›</a:t>
            </a:fld>
            <a:endParaRPr lang="zh-CN" altLang="en-US"/>
          </a:p>
        </p:txBody>
      </p:sp>
    </p:spTree>
    <p:extLst>
      <p:ext uri="{BB962C8B-B14F-4D97-AF65-F5344CB8AC3E}">
        <p14:creationId xmlns:p14="http://schemas.microsoft.com/office/powerpoint/2010/main" val="680820485"/>
      </p:ext>
    </p:extLst>
  </p:cSld>
  <p:clrMapOvr>
    <a:masterClrMapping/>
  </p:clrMapOvr>
  <p:transition>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A59C766-1E6E-4C00-8393-18A30421B174}" type="datetimeFigureOut">
              <a:rPr lang="zh-CN" altLang="en-US"/>
              <a:pPr>
                <a:defRPr/>
              </a:pPr>
              <a:t>2021/6/30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D3F2860-3C71-4CD6-A3E7-47E3241A876B}" type="slidenum">
              <a:rPr lang="zh-CN" altLang="en-US"/>
              <a:pPr>
                <a:defRPr/>
              </a:pPr>
              <a:t>‹#›</a:t>
            </a:fld>
            <a:endParaRPr lang="zh-CN" altLang="en-US"/>
          </a:p>
        </p:txBody>
      </p:sp>
    </p:spTree>
    <p:extLst>
      <p:ext uri="{BB962C8B-B14F-4D97-AF65-F5344CB8AC3E}">
        <p14:creationId xmlns:p14="http://schemas.microsoft.com/office/powerpoint/2010/main" val="3805362272"/>
      </p:ext>
    </p:extLst>
  </p:cSld>
  <p:clrMapOvr>
    <a:masterClrMapping/>
  </p:clrMapOvr>
  <p:transition>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1D27C841-7DE2-4CD0-91FC-FBB058016F9F}" type="datetimeFigureOut">
              <a:rPr lang="zh-CN" altLang="en-US"/>
              <a:pPr>
                <a:defRPr/>
              </a:pPr>
              <a:t>2021/6/30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ED7776A-1A72-493F-9CDF-20781942C217}" type="slidenum">
              <a:rPr lang="zh-CN" altLang="en-US"/>
              <a:pPr>
                <a:defRPr/>
              </a:pPr>
              <a:t>‹#›</a:t>
            </a:fld>
            <a:endParaRPr lang="zh-CN" altLang="en-US"/>
          </a:p>
        </p:txBody>
      </p:sp>
    </p:spTree>
    <p:extLst>
      <p:ext uri="{BB962C8B-B14F-4D97-AF65-F5344CB8AC3E}">
        <p14:creationId xmlns:p14="http://schemas.microsoft.com/office/powerpoint/2010/main" val="3256155743"/>
      </p:ext>
    </p:extLst>
  </p:cSld>
  <p:clrMapOvr>
    <a:masterClrMapping/>
  </p:clrMapOvr>
  <p:transition>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9DA90BEB-465D-4B38-822F-B02AFE7C93DA}" type="datetimeFigureOut">
              <a:rPr lang="zh-CN" altLang="en-US"/>
              <a:pPr>
                <a:defRPr/>
              </a:pPr>
              <a:t>2021/6/30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A96B0AD-1706-44B5-A05B-08E349EC8E3D}" type="slidenum">
              <a:rPr lang="zh-CN" altLang="en-US"/>
              <a:pPr>
                <a:defRPr/>
              </a:pPr>
              <a:t>‹#›</a:t>
            </a:fld>
            <a:endParaRPr lang="zh-CN" altLang="en-US"/>
          </a:p>
        </p:txBody>
      </p:sp>
    </p:spTree>
    <p:extLst>
      <p:ext uri="{BB962C8B-B14F-4D97-AF65-F5344CB8AC3E}">
        <p14:creationId xmlns:p14="http://schemas.microsoft.com/office/powerpoint/2010/main" val="622396580"/>
      </p:ext>
    </p:extLst>
  </p:cSld>
  <p:clrMapOvr>
    <a:masterClrMapping/>
  </p:clrMapOvr>
  <p:transition>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495449F3-3775-4C1A-BA80-BC9BB38749D7}" type="datetimeFigureOut">
              <a:rPr lang="zh-CN" altLang="en-US"/>
              <a:pPr>
                <a:defRPr/>
              </a:pPr>
              <a:t>2021/6/30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49CEFE85-BFCB-4563-8CAE-D53B719A46C4}" type="slidenum">
              <a:rPr lang="zh-CN" altLang="en-US"/>
              <a:pPr>
                <a:defRPr/>
              </a:pPr>
              <a:t>‹#›</a:t>
            </a:fld>
            <a:endParaRPr lang="zh-CN" altLang="en-US"/>
          </a:p>
        </p:txBody>
      </p:sp>
    </p:spTree>
    <p:extLst>
      <p:ext uri="{BB962C8B-B14F-4D97-AF65-F5344CB8AC3E}">
        <p14:creationId xmlns:p14="http://schemas.microsoft.com/office/powerpoint/2010/main" val="173021708"/>
      </p:ext>
    </p:extLst>
  </p:cSld>
  <p:clrMapOvr>
    <a:masterClrMapping/>
  </p:clrMapOvr>
  <p:transition>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3671E028-CC29-4BF5-BFE1-8731A1CE479A}" type="datetimeFigureOut">
              <a:rPr lang="zh-CN" altLang="en-US"/>
              <a:pPr>
                <a:defRPr/>
              </a:pPr>
              <a:t>2021/6/30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23D73EC4-F4D3-42D5-AC25-01981D0AE84E}" type="slidenum">
              <a:rPr lang="zh-CN" altLang="en-US"/>
              <a:pPr>
                <a:defRPr/>
              </a:pPr>
              <a:t>‹#›</a:t>
            </a:fld>
            <a:endParaRPr lang="zh-CN" altLang="en-US"/>
          </a:p>
        </p:txBody>
      </p:sp>
    </p:spTree>
    <p:extLst>
      <p:ext uri="{BB962C8B-B14F-4D97-AF65-F5344CB8AC3E}">
        <p14:creationId xmlns:p14="http://schemas.microsoft.com/office/powerpoint/2010/main" val="3589852352"/>
      </p:ext>
    </p:extLst>
  </p:cSld>
  <p:clrMapOvr>
    <a:masterClrMapping/>
  </p:clrMapOvr>
  <p:transition>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811D42B-7259-49C8-B5B5-4707CADC1998}" type="datetimeFigureOut">
              <a:rPr lang="zh-CN" altLang="en-US"/>
              <a:pPr>
                <a:defRPr/>
              </a:pPr>
              <a:t>2021/6/30</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0FB05F8D-87EB-427E-8171-FE810DDD8A05}" type="slidenum">
              <a:rPr lang="zh-CN" altLang="en-US"/>
              <a:pPr>
                <a:defRPr/>
              </a:pPr>
              <a:t>‹#›</a:t>
            </a:fld>
            <a:endParaRPr lang="zh-CN" altLang="en-US"/>
          </a:p>
        </p:txBody>
      </p:sp>
    </p:spTree>
    <p:extLst>
      <p:ext uri="{BB962C8B-B14F-4D97-AF65-F5344CB8AC3E}">
        <p14:creationId xmlns:p14="http://schemas.microsoft.com/office/powerpoint/2010/main" val="3861221193"/>
      </p:ext>
    </p:extLst>
  </p:cSld>
  <p:clrMapOvr>
    <a:masterClrMapping/>
  </p:clrMapOvr>
  <p:transition>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1966E7D-0708-460E-A6C2-896C15AFE54D}" type="datetimeFigureOut">
              <a:rPr lang="zh-CN" altLang="en-US"/>
              <a:pPr>
                <a:defRPr/>
              </a:pPr>
              <a:t>2021/6/30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FC5ED9F-90FB-4A9E-BDC5-3C3E8E314200}" type="slidenum">
              <a:rPr lang="zh-CN" altLang="en-US"/>
              <a:pPr>
                <a:defRPr/>
              </a:pPr>
              <a:t>‹#›</a:t>
            </a:fld>
            <a:endParaRPr lang="zh-CN" altLang="en-US"/>
          </a:p>
        </p:txBody>
      </p:sp>
    </p:spTree>
    <p:extLst>
      <p:ext uri="{BB962C8B-B14F-4D97-AF65-F5344CB8AC3E}">
        <p14:creationId xmlns:p14="http://schemas.microsoft.com/office/powerpoint/2010/main" val="1227650461"/>
      </p:ext>
    </p:extLst>
  </p:cSld>
  <p:clrMapOvr>
    <a:masterClrMapping/>
  </p:clrMapOvr>
  <p:transition>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0A5521C-28DC-4A2F-BF48-132D7416DC99}" type="datetimeFigureOut">
              <a:rPr lang="zh-CN" altLang="en-US"/>
              <a:pPr>
                <a:defRPr/>
              </a:pPr>
              <a:t>2021/6/30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A296B6D-F6CE-46E7-81C8-ECAC8EC35B14}" type="slidenum">
              <a:rPr lang="zh-CN" altLang="en-US"/>
              <a:pPr>
                <a:defRPr/>
              </a:pPr>
              <a:t>‹#›</a:t>
            </a:fld>
            <a:endParaRPr lang="zh-CN" altLang="en-US"/>
          </a:p>
        </p:txBody>
      </p:sp>
    </p:spTree>
    <p:extLst>
      <p:ext uri="{BB962C8B-B14F-4D97-AF65-F5344CB8AC3E}">
        <p14:creationId xmlns:p14="http://schemas.microsoft.com/office/powerpoint/2010/main" val="4215896160"/>
      </p:ext>
    </p:extLst>
  </p:cSld>
  <p:clrMapOvr>
    <a:masterClrMapping/>
  </p:clrMapOvr>
  <p:transition>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68313" y="4048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noChangeAspect="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200" b="0">
                <a:solidFill>
                  <a:prstClr val="black">
                    <a:tint val="75000"/>
                  </a:prstClr>
                </a:solidFill>
                <a:latin typeface="+mn-lt"/>
                <a:ea typeface="+mn-ea"/>
              </a:defRPr>
            </a:lvl1pPr>
          </a:lstStyle>
          <a:p>
            <a:pPr>
              <a:defRPr/>
            </a:pPr>
            <a:fld id="{3A49890A-6317-47D1-A840-6E779844D91C}" type="datetimeFigureOut">
              <a:rPr lang="zh-CN" altLang="en-US"/>
              <a:pPr>
                <a:defRPr/>
              </a:pPr>
              <a:t>2021/6/30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200" b="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spcBef>
                <a:spcPct val="0"/>
              </a:spcBef>
              <a:buFontTx/>
              <a:buNone/>
              <a:defRPr sz="1200" b="0">
                <a:solidFill>
                  <a:srgbClr val="898989"/>
                </a:solidFill>
                <a:latin typeface="Calibri" panose="020F0502020204030204" pitchFamily="34" charset="0"/>
              </a:defRPr>
            </a:lvl1pPr>
          </a:lstStyle>
          <a:p>
            <a:pPr>
              <a:defRPr/>
            </a:pPr>
            <a:fld id="{A2AAF17A-B171-4502-A406-D0ABCC61D04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wipe dir="d"/>
  </p:transition>
  <p:timing>
    <p:tnLst>
      <p:par>
        <p:cTn id="1" dur="indefinite" restart="never" nodeType="tmRoot"/>
      </p:par>
    </p:tnLst>
  </p:timing>
  <p:txStyles>
    <p:titleStyle>
      <a:lvl1pPr algn="ctr" rtl="0" eaLnBrk="0" fontAlgn="base" hangingPunct="0">
        <a:spcBef>
          <a:spcPct val="0"/>
        </a:spcBef>
        <a:spcAft>
          <a:spcPct val="0"/>
        </a:spcAft>
        <a:defRPr sz="3200" b="1" kern="1200">
          <a:solidFill>
            <a:srgbClr val="C00000"/>
          </a:solidFill>
          <a:latin typeface="Century Gothic" pitchFamily="34" charset="0"/>
          <a:ea typeface="+mj-ea"/>
          <a:cs typeface="+mj-cs"/>
        </a:defRPr>
      </a:lvl1pPr>
      <a:lvl2pPr algn="ctr" rtl="0" eaLnBrk="0" fontAlgn="base" hangingPunct="0">
        <a:spcBef>
          <a:spcPct val="0"/>
        </a:spcBef>
        <a:spcAft>
          <a:spcPct val="0"/>
        </a:spcAft>
        <a:defRPr sz="3200" b="1">
          <a:solidFill>
            <a:srgbClr val="C00000"/>
          </a:solidFill>
          <a:latin typeface="Century Gothic" pitchFamily="34" charset="0"/>
          <a:ea typeface="宋体" charset="-122"/>
        </a:defRPr>
      </a:lvl2pPr>
      <a:lvl3pPr algn="ctr" rtl="0" eaLnBrk="0" fontAlgn="base" hangingPunct="0">
        <a:spcBef>
          <a:spcPct val="0"/>
        </a:spcBef>
        <a:spcAft>
          <a:spcPct val="0"/>
        </a:spcAft>
        <a:defRPr sz="3200" b="1">
          <a:solidFill>
            <a:srgbClr val="C00000"/>
          </a:solidFill>
          <a:latin typeface="Century Gothic" pitchFamily="34" charset="0"/>
          <a:ea typeface="宋体" charset="-122"/>
        </a:defRPr>
      </a:lvl3pPr>
      <a:lvl4pPr algn="ctr" rtl="0" eaLnBrk="0" fontAlgn="base" hangingPunct="0">
        <a:spcBef>
          <a:spcPct val="0"/>
        </a:spcBef>
        <a:spcAft>
          <a:spcPct val="0"/>
        </a:spcAft>
        <a:defRPr sz="3200" b="1">
          <a:solidFill>
            <a:srgbClr val="C00000"/>
          </a:solidFill>
          <a:latin typeface="Century Gothic" pitchFamily="34" charset="0"/>
          <a:ea typeface="宋体" charset="-122"/>
        </a:defRPr>
      </a:lvl4pPr>
      <a:lvl5pPr algn="ctr" rtl="0" eaLnBrk="0" fontAlgn="base" hangingPunct="0">
        <a:spcBef>
          <a:spcPct val="0"/>
        </a:spcBef>
        <a:spcAft>
          <a:spcPct val="0"/>
        </a:spcAft>
        <a:defRPr sz="3200" b="1">
          <a:solidFill>
            <a:srgbClr val="C00000"/>
          </a:solidFill>
          <a:latin typeface="Century Gothic"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800" b="1" kern="1200">
          <a:solidFill>
            <a:schemeClr val="tx1"/>
          </a:solidFill>
          <a:latin typeface="Century Gothic"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Century Gothic"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slide" Target="slide19.xml"/><Relationship Id="rId2" Type="http://schemas.openxmlformats.org/officeDocument/2006/relationships/slide" Target="slide4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slide" Target="slide18.xml"/><Relationship Id="rId9" Type="http://schemas.openxmlformats.org/officeDocument/2006/relationships/slide" Target="slide35.xml"/></Relationships>
</file>

<file path=ppt/slides/_rels/slide17.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image" Target="../media/image2.png"/><Relationship Id="rId7" Type="http://schemas.openxmlformats.org/officeDocument/2006/relationships/image" Target="../media/image23.jpeg"/><Relationship Id="rId2" Type="http://schemas.openxmlformats.org/officeDocument/2006/relationships/slide" Target="slide67.xml"/><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18.png"/><Relationship Id="rId10" Type="http://schemas.openxmlformats.org/officeDocument/2006/relationships/image" Target="../media/image25.jpeg"/><Relationship Id="rId4" Type="http://schemas.openxmlformats.org/officeDocument/2006/relationships/slide" Target="slide20.xml"/><Relationship Id="rId9"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slide" Target="slide16.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10" Type="http://schemas.openxmlformats.org/officeDocument/2006/relationships/image" Target="../media/image34.png"/><Relationship Id="rId4" Type="http://schemas.openxmlformats.org/officeDocument/2006/relationships/image" Target="../media/image30.jpeg"/><Relationship Id="rId9" Type="http://schemas.openxmlformats.org/officeDocument/2006/relationships/slide" Target="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18.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image" Target="../media/image35.png"/><Relationship Id="rId4" Type="http://schemas.openxmlformats.org/officeDocument/2006/relationships/slide" Target="slide28.xml"/><Relationship Id="rId9" Type="http://schemas.openxmlformats.org/officeDocument/2006/relationships/slide" Target="slide55.xml"/></Relationships>
</file>

<file path=ppt/slides/_rels/slide21.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slide" Target="slide31.xml"/><Relationship Id="rId7"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slide" Target="slide57.xml"/><Relationship Id="rId5" Type="http://schemas.openxmlformats.org/officeDocument/2006/relationships/image" Target="../media/image35.png"/><Relationship Id="rId10" Type="http://schemas.openxmlformats.org/officeDocument/2006/relationships/slide" Target="slide60.xml"/><Relationship Id="rId4" Type="http://schemas.openxmlformats.org/officeDocument/2006/relationships/image" Target="../media/image18.png"/><Relationship Id="rId9" Type="http://schemas.openxmlformats.org/officeDocument/2006/relationships/slide" Target="slide2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4.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slide" Target="slide20.xml"/><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7.gif"/><Relationship Id="rId7" Type="http://schemas.openxmlformats.org/officeDocument/2006/relationships/slide" Target="slide4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slide" Target="slide37.xml"/><Relationship Id="rId4" Type="http://schemas.openxmlformats.org/officeDocument/2006/relationships/slide" Target="slide35.xml"/></Relationships>
</file>

<file path=ppt/slides/_rels/slide35.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slide" Target="slide44.xml"/></Relationships>
</file>

<file path=ppt/slides/_rels/slide36.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slide" Target="slide49.xml"/></Relationships>
</file>

<file path=ppt/slides/_rels/slide38.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53.jpeg"/><Relationship Id="rId4" Type="http://schemas.openxmlformats.org/officeDocument/2006/relationships/slide" Target="slide35.xml"/></Relationships>
</file>

<file path=ppt/slides/_rels/slide46.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57.jpe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68413"/>
            <a:ext cx="9144000"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a:xfrm>
            <a:off x="-1908175" y="144463"/>
            <a:ext cx="8229600" cy="1143000"/>
          </a:xfrm>
        </p:spPr>
        <p:txBody>
          <a:bodyPr/>
          <a:lstStyle/>
          <a:p>
            <a:pPr>
              <a:defRPr/>
            </a:pPr>
            <a:r>
              <a:rPr lang="en-US" altLang="zh-CN" sz="6000" dirty="0" smtClean="0">
                <a:solidFill>
                  <a:schemeClr val="accent6">
                    <a:lumMod val="50000"/>
                  </a:schemeClr>
                </a:solidFill>
                <a:latin typeface="Magneto" panose="04030805050802020D02" pitchFamily="82" charset="0"/>
              </a:rPr>
              <a:t>Unit 7</a:t>
            </a:r>
            <a:endParaRPr lang="zh-CN" altLang="en-US" sz="6000" dirty="0">
              <a:solidFill>
                <a:schemeClr val="accent6">
                  <a:lumMod val="50000"/>
                </a:schemeClr>
              </a:solidFill>
              <a:latin typeface="Magneto" panose="04030805050802020D02" pitchFamily="82" charset="0"/>
            </a:endParaRPr>
          </a:p>
        </p:txBody>
      </p:sp>
      <p:sp>
        <p:nvSpPr>
          <p:cNvPr id="5" name="矩形 4"/>
          <p:cNvSpPr/>
          <p:nvPr/>
        </p:nvSpPr>
        <p:spPr>
          <a:xfrm>
            <a:off x="3779912" y="5013176"/>
            <a:ext cx="5258170" cy="1107996"/>
          </a:xfrm>
          <a:prstGeom prst="rect">
            <a:avLst/>
          </a:prstGeom>
          <a:noFill/>
          <a:effectLst>
            <a:glow rad="63500">
              <a:schemeClr val="accent1">
                <a:satMod val="175000"/>
                <a:alpha val="40000"/>
              </a:schemeClr>
            </a:glow>
          </a:effectLst>
        </p:spPr>
        <p:txBody>
          <a:bodyPr wrap="none">
            <a:spAutoFit/>
          </a:bodyPr>
          <a:lstStyle/>
          <a:p>
            <a:pPr algn="ctr">
              <a:defRPr/>
            </a:pPr>
            <a:r>
              <a:rPr lang="en-US" altLang="zh-CN" sz="66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Vladimir Script" panose="03050402040407070305" pitchFamily="66" charset="0"/>
              </a:rPr>
              <a:t>The Eiffel Tower</a:t>
            </a:r>
            <a:endParaRPr lang="zh-CN" altLang="en-US" sz="66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endParaRPr lang="zh-CN" altLang="en-US" smtClean="0"/>
          </a:p>
        </p:txBody>
      </p:sp>
      <p:pic>
        <p:nvPicPr>
          <p:cNvPr id="12291" name="内容占位符 1"/>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836738"/>
            <a:ext cx="8435975" cy="4760912"/>
          </a:xfrm>
        </p:spPr>
      </p:pic>
      <p:pic>
        <p:nvPicPr>
          <p:cNvPr id="12292"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Cultural Notes</a:t>
            </a:r>
            <a:endParaRPr lang="zh-CN" altLang="en-US" sz="4400" dirty="0">
              <a:solidFill>
                <a:schemeClr val="bg1">
                  <a:lumMod val="95000"/>
                </a:schemeClr>
              </a:solidFill>
            </a:endParaRPr>
          </a:p>
        </p:txBody>
      </p:sp>
    </p:spTree>
  </p:cSld>
  <p:clrMapOvr>
    <a:masterClrMapping/>
  </p:clrMapOvr>
  <p:transition>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endParaRPr lang="zh-CN" altLang="en-US" smtClean="0"/>
          </a:p>
        </p:txBody>
      </p:sp>
      <p:pic>
        <p:nvPicPr>
          <p:cNvPr id="133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Cultural Notes</a:t>
            </a:r>
            <a:endParaRPr lang="zh-CN" altLang="en-US" sz="4400" dirty="0">
              <a:solidFill>
                <a:schemeClr val="bg1">
                  <a:lumMod val="95000"/>
                </a:schemeClr>
              </a:solidFill>
            </a:endParaRPr>
          </a:p>
        </p:txBody>
      </p:sp>
      <p:pic>
        <p:nvPicPr>
          <p:cNvPr id="13318" name="Picture 9" descr="Eiffel Tower- Arc de Triomphe Roof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836738"/>
            <a:ext cx="8497887" cy="476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997200"/>
            <a:ext cx="421322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矩形 2"/>
          <p:cNvSpPr>
            <a:spLocks noChangeArrowheads="1"/>
          </p:cNvSpPr>
          <p:nvPr/>
        </p:nvSpPr>
        <p:spPr bwMode="auto">
          <a:xfrm>
            <a:off x="252413" y="2205038"/>
            <a:ext cx="41402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1400"/>
              <a:t>New metal fencing by the Eiffel Tower is meant to dissuade vehicles from ramming into the tourist site.</a:t>
            </a:r>
            <a:endParaRPr lang="zh-CN" altLang="en-US" sz="1400"/>
          </a:p>
        </p:txBody>
      </p:sp>
      <p:pic>
        <p:nvPicPr>
          <p:cNvPr id="1434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1989138"/>
            <a:ext cx="4321175"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矩形 4"/>
          <p:cNvSpPr>
            <a:spLocks noChangeArrowheads="1"/>
          </p:cNvSpPr>
          <p:nvPr/>
        </p:nvSpPr>
        <p:spPr bwMode="auto">
          <a:xfrm>
            <a:off x="4643438" y="5949950"/>
            <a:ext cx="44291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1400">
                <a:latin typeface="Cambria" panose="02040503050406030204" pitchFamily="18" charset="0"/>
              </a:rPr>
              <a:t>Newly installed panels of bulletproof glass surround two sides of the Eiffel Tower site in Paris. Construction is scheduled to be complete in July.</a:t>
            </a:r>
            <a:endParaRPr lang="zh-CN" altLang="en-US" sz="1400">
              <a:latin typeface="Cambria" panose="02040503050406030204" pitchFamily="18" charset="0"/>
            </a:endParaRPr>
          </a:p>
        </p:txBody>
      </p:sp>
      <p:pic>
        <p:nvPicPr>
          <p:cNvPr id="14342"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2275" y="168275"/>
            <a:ext cx="8418513"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Cultural Notes</a:t>
            </a:r>
            <a:endParaRPr lang="zh-CN" altLang="en-US" sz="4400" dirty="0">
              <a:solidFill>
                <a:schemeClr val="bg1">
                  <a:lumMod val="95000"/>
                </a:schemeClr>
              </a:solidFill>
            </a:endParaRPr>
          </a:p>
        </p:txBody>
      </p:sp>
    </p:spTree>
  </p:cSld>
  <p:clrMapOvr>
    <a:masterClrMapping/>
  </p:clrMapOvr>
  <p:transition>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879600"/>
            <a:ext cx="8397875"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2275" y="168275"/>
            <a:ext cx="8418513"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Cultural Notes</a:t>
            </a:r>
            <a:endParaRPr lang="zh-CN" altLang="en-US" sz="4400" dirty="0">
              <a:solidFill>
                <a:schemeClr val="bg1">
                  <a:lumMod val="95000"/>
                </a:schemeClr>
              </a:solidFill>
            </a:endParaRPr>
          </a:p>
        </p:txBody>
      </p:sp>
    </p:spTree>
  </p:cSld>
  <p:clrMapOvr>
    <a:masterClrMapping/>
  </p:clrMapOvr>
  <p:transition>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90525"/>
            <a:ext cx="9144000"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endParaRPr lang="zh-CN" altLang="en-US" smtClean="0"/>
          </a:p>
        </p:txBody>
      </p:sp>
      <p:pic>
        <p:nvPicPr>
          <p:cNvPr id="63491" name="内容占位符 1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643438" y="2070100"/>
            <a:ext cx="3937000" cy="2095500"/>
          </a:xfrm>
        </p:spPr>
      </p:pic>
      <p:pic>
        <p:nvPicPr>
          <p:cNvPr id="18436"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Text Organization</a:t>
            </a:r>
            <a:endParaRPr lang="zh-CN" altLang="en-US" sz="4400" dirty="0">
              <a:solidFill>
                <a:schemeClr val="bg1">
                  <a:lumMod val="95000"/>
                </a:schemeClr>
              </a:solidFill>
            </a:endParaRPr>
          </a:p>
        </p:txBody>
      </p:sp>
      <p:pic>
        <p:nvPicPr>
          <p:cNvPr id="18442"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133600"/>
            <a:ext cx="313055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9" name="图片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4506913"/>
            <a:ext cx="39370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直角双向箭头 15"/>
          <p:cNvSpPr/>
          <p:nvPr/>
        </p:nvSpPr>
        <p:spPr>
          <a:xfrm rot="7994831">
            <a:off x="3185319" y="3740944"/>
            <a:ext cx="1365250" cy="1306512"/>
          </a:xfrm>
          <a:prstGeom prst="leftUpArrow">
            <a:avLst/>
          </a:prstGeom>
          <a:solidFill>
            <a:schemeClr val="accent2">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zh-CN" altLang="en-US">
              <a:solidFill>
                <a:srgbClr val="F79646"/>
              </a:solidFill>
            </a:endParaRPr>
          </a:p>
        </p:txBody>
      </p:sp>
      <p:sp>
        <p:nvSpPr>
          <p:cNvPr id="18445" name="矩形 16"/>
          <p:cNvSpPr>
            <a:spLocks noChangeArrowheads="1"/>
          </p:cNvSpPr>
          <p:nvPr/>
        </p:nvSpPr>
        <p:spPr bwMode="auto">
          <a:xfrm>
            <a:off x="854075" y="6059488"/>
            <a:ext cx="231933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3200">
                <a:latin typeface="Kunstler Script" panose="030304020206070D0D06" pitchFamily="66" charset="0"/>
              </a:rPr>
              <a:t>The Eiffel Tower </a:t>
            </a:r>
          </a:p>
        </p:txBody>
      </p:sp>
      <p:sp>
        <p:nvSpPr>
          <p:cNvPr id="63502" name="矩形 17"/>
          <p:cNvSpPr>
            <a:spLocks noChangeArrowheads="1"/>
          </p:cNvSpPr>
          <p:nvPr/>
        </p:nvSpPr>
        <p:spPr bwMode="auto">
          <a:xfrm>
            <a:off x="5219700" y="1804988"/>
            <a:ext cx="2938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a:t>The Crystal Palace</a:t>
            </a:r>
            <a:endParaRPr lang="zh-CN" altLang="en-US" sz="2400"/>
          </a:p>
        </p:txBody>
      </p:sp>
      <p:sp>
        <p:nvSpPr>
          <p:cNvPr id="63503" name="矩形 18"/>
          <p:cNvSpPr>
            <a:spLocks noChangeArrowheads="1"/>
          </p:cNvSpPr>
          <p:nvPr/>
        </p:nvSpPr>
        <p:spPr bwMode="auto">
          <a:xfrm>
            <a:off x="5164138" y="4240213"/>
            <a:ext cx="3106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a:t>The Brooklyn Bridge</a:t>
            </a:r>
            <a:endParaRPr lang="zh-CN" altLang="en-US" sz="240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3491"/>
                                        </p:tgtEl>
                                        <p:attrNameLst>
                                          <p:attrName>style.visibility</p:attrName>
                                        </p:attrNameLst>
                                      </p:cBhvr>
                                      <p:to>
                                        <p:strVal val="visible"/>
                                      </p:to>
                                    </p:set>
                                    <p:animEffect transition="in" filter="wipe(left)">
                                      <p:cBhvr>
                                        <p:cTn id="12" dur="500"/>
                                        <p:tgtEl>
                                          <p:spTgt spid="634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3499"/>
                                        </p:tgtEl>
                                        <p:attrNameLst>
                                          <p:attrName>style.visibility</p:attrName>
                                        </p:attrNameLst>
                                      </p:cBhvr>
                                      <p:to>
                                        <p:strVal val="visible"/>
                                      </p:to>
                                    </p:set>
                                    <p:animEffect transition="in" filter="wipe(left)">
                                      <p:cBhvr>
                                        <p:cTn id="17" dur="500"/>
                                        <p:tgtEl>
                                          <p:spTgt spid="634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63502"/>
                                        </p:tgtEl>
                                        <p:attrNameLst>
                                          <p:attrName>style.visibility</p:attrName>
                                        </p:attrNameLst>
                                      </p:cBhvr>
                                      <p:to>
                                        <p:strVal val="visible"/>
                                      </p:to>
                                    </p:set>
                                    <p:animEffect transition="in" filter="fade">
                                      <p:cBhvr>
                                        <p:cTn id="22" dur="1000"/>
                                        <p:tgtEl>
                                          <p:spTgt spid="63502"/>
                                        </p:tgtEl>
                                      </p:cBhvr>
                                    </p:animEffect>
                                    <p:anim calcmode="lin" valueType="num">
                                      <p:cBhvr>
                                        <p:cTn id="23" dur="1000" fill="hold"/>
                                        <p:tgtEl>
                                          <p:spTgt spid="63502"/>
                                        </p:tgtEl>
                                        <p:attrNameLst>
                                          <p:attrName>ppt_x</p:attrName>
                                        </p:attrNameLst>
                                      </p:cBhvr>
                                      <p:tavLst>
                                        <p:tav tm="0">
                                          <p:val>
                                            <p:strVal val="#ppt_x"/>
                                          </p:val>
                                        </p:tav>
                                        <p:tav tm="100000">
                                          <p:val>
                                            <p:strVal val="#ppt_x"/>
                                          </p:val>
                                        </p:tav>
                                      </p:tavLst>
                                    </p:anim>
                                    <p:anim calcmode="lin" valueType="num">
                                      <p:cBhvr>
                                        <p:cTn id="24" dur="1000" fill="hold"/>
                                        <p:tgtEl>
                                          <p:spTgt spid="63502"/>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3503"/>
                                        </p:tgtEl>
                                        <p:attrNameLst>
                                          <p:attrName>style.visibility</p:attrName>
                                        </p:attrNameLst>
                                      </p:cBhvr>
                                      <p:to>
                                        <p:strVal val="visible"/>
                                      </p:to>
                                    </p:set>
                                    <p:animEffect transition="in" filter="fade">
                                      <p:cBhvr>
                                        <p:cTn id="29" dur="1000"/>
                                        <p:tgtEl>
                                          <p:spTgt spid="63503"/>
                                        </p:tgtEl>
                                      </p:cBhvr>
                                    </p:animEffect>
                                    <p:anim calcmode="lin" valueType="num">
                                      <p:cBhvr>
                                        <p:cTn id="30" dur="1000" fill="hold"/>
                                        <p:tgtEl>
                                          <p:spTgt spid="63503"/>
                                        </p:tgtEl>
                                        <p:attrNameLst>
                                          <p:attrName>ppt_x</p:attrName>
                                        </p:attrNameLst>
                                      </p:cBhvr>
                                      <p:tavLst>
                                        <p:tav tm="0">
                                          <p:val>
                                            <p:strVal val="#ppt_x"/>
                                          </p:val>
                                        </p:tav>
                                        <p:tav tm="100000">
                                          <p:val>
                                            <p:strVal val="#ppt_x"/>
                                          </p:val>
                                        </p:tav>
                                      </p:tavLst>
                                    </p:anim>
                                    <p:anim calcmode="lin" valueType="num">
                                      <p:cBhvr>
                                        <p:cTn id="31" dur="1000" fill="hold"/>
                                        <p:tgtEl>
                                          <p:spTgt spid="635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02" grpId="0"/>
      <p:bldP spid="6350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endParaRPr lang="zh-CN" altLang="en-US" smtClean="0"/>
          </a:p>
        </p:txBody>
      </p:sp>
      <p:pic>
        <p:nvPicPr>
          <p:cNvPr id="19459" name="图片 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Text Organization</a:t>
            </a:r>
            <a:endParaRPr lang="zh-CN" altLang="en-US" sz="4400" dirty="0">
              <a:solidFill>
                <a:schemeClr val="bg1">
                  <a:lumMod val="95000"/>
                </a:schemeClr>
              </a:solidFill>
            </a:endParaRPr>
          </a:p>
        </p:txBody>
      </p:sp>
      <p:pic>
        <p:nvPicPr>
          <p:cNvPr id="19464" name="图片 10">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70263" y="3675063"/>
            <a:ext cx="2260600"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图片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95963" y="1927225"/>
            <a:ext cx="2890837"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图片 12">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8313" y="1927225"/>
            <a:ext cx="2752725"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7" name="矩形 13">
            <a:hlinkClick r:id="rId9" action="ppaction://hlinksldjump"/>
          </p:cNvPr>
          <p:cNvSpPr>
            <a:spLocks noChangeArrowheads="1"/>
          </p:cNvSpPr>
          <p:nvPr/>
        </p:nvSpPr>
        <p:spPr bwMode="auto">
          <a:xfrm>
            <a:off x="469900" y="3286125"/>
            <a:ext cx="2938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a:t>The Crystal Palace</a:t>
            </a:r>
            <a:endParaRPr lang="zh-CN" altLang="en-US" sz="2400"/>
          </a:p>
        </p:txBody>
      </p:sp>
      <p:sp>
        <p:nvSpPr>
          <p:cNvPr id="19468" name="矩形 14"/>
          <p:cNvSpPr>
            <a:spLocks noChangeArrowheads="1"/>
          </p:cNvSpPr>
          <p:nvPr/>
        </p:nvSpPr>
        <p:spPr bwMode="auto">
          <a:xfrm>
            <a:off x="5680075" y="3213100"/>
            <a:ext cx="3108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a:t>The Brooklyn Bridge</a:t>
            </a:r>
            <a:endParaRPr lang="zh-CN" altLang="en-US" sz="2400"/>
          </a:p>
        </p:txBody>
      </p:sp>
      <p:sp>
        <p:nvSpPr>
          <p:cNvPr id="17" name="Oval 16"/>
          <p:cNvSpPr>
            <a:spLocks noChangeArrowheads="1"/>
          </p:cNvSpPr>
          <p:nvPr/>
        </p:nvSpPr>
        <p:spPr bwMode="auto">
          <a:xfrm>
            <a:off x="120650" y="3933825"/>
            <a:ext cx="1770063" cy="1263650"/>
          </a:xfrm>
          <a:prstGeom prst="ellipse">
            <a:avLst/>
          </a:prstGeom>
          <a:noFill/>
          <a:ln w="25400" cap="rnd">
            <a:solidFill>
              <a:srgbClr val="99CC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spcBef>
                <a:spcPct val="0"/>
              </a:spcBef>
              <a:buFontTx/>
              <a:buNone/>
            </a:pPr>
            <a:r>
              <a:rPr lang="en-US" altLang="zh-CN" sz="2000" b="0"/>
              <a:t>for the </a:t>
            </a:r>
          </a:p>
          <a:p>
            <a:pPr algn="ctr" eaLnBrk="1" hangingPunct="1">
              <a:lnSpc>
                <a:spcPct val="80000"/>
              </a:lnSpc>
              <a:spcBef>
                <a:spcPct val="0"/>
              </a:spcBef>
              <a:buFontTx/>
              <a:buNone/>
            </a:pPr>
            <a:r>
              <a:rPr lang="en-US" altLang="zh-CN" sz="2000" b="0"/>
              <a:t>Great </a:t>
            </a:r>
          </a:p>
          <a:p>
            <a:pPr algn="ctr" eaLnBrk="1" hangingPunct="1">
              <a:lnSpc>
                <a:spcPct val="80000"/>
              </a:lnSpc>
              <a:spcBef>
                <a:spcPct val="0"/>
              </a:spcBef>
              <a:buFontTx/>
              <a:buNone/>
            </a:pPr>
            <a:r>
              <a:rPr lang="en-US" altLang="zh-CN" sz="2000" b="0"/>
              <a:t>Exhibition </a:t>
            </a:r>
          </a:p>
          <a:p>
            <a:pPr algn="ctr" eaLnBrk="1" hangingPunct="1">
              <a:lnSpc>
                <a:spcPct val="80000"/>
              </a:lnSpc>
              <a:spcBef>
                <a:spcPct val="0"/>
              </a:spcBef>
              <a:buFontTx/>
              <a:buNone/>
            </a:pPr>
            <a:r>
              <a:rPr lang="en-US" altLang="zh-CN" sz="2000" b="0"/>
              <a:t>1851</a:t>
            </a:r>
          </a:p>
        </p:txBody>
      </p:sp>
      <p:sp>
        <p:nvSpPr>
          <p:cNvPr id="18" name="Oval 17"/>
          <p:cNvSpPr>
            <a:spLocks noChangeArrowheads="1"/>
          </p:cNvSpPr>
          <p:nvPr/>
        </p:nvSpPr>
        <p:spPr bwMode="auto">
          <a:xfrm>
            <a:off x="1909763" y="3800475"/>
            <a:ext cx="2014537" cy="1439863"/>
          </a:xfrm>
          <a:prstGeom prst="ellipse">
            <a:avLst/>
          </a:prstGeom>
          <a:noFill/>
          <a:ln w="25400" cap="rnd">
            <a:solidFill>
              <a:srgbClr val="99CC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spcBef>
                <a:spcPct val="0"/>
              </a:spcBef>
              <a:buFontTx/>
              <a:buNone/>
            </a:pPr>
            <a:r>
              <a:rPr lang="en-US" altLang="zh-CN" sz="2000" b="0"/>
              <a:t>for </a:t>
            </a:r>
          </a:p>
          <a:p>
            <a:pPr algn="ctr" eaLnBrk="1" hangingPunct="1">
              <a:lnSpc>
                <a:spcPct val="80000"/>
              </a:lnSpc>
              <a:spcBef>
                <a:spcPct val="0"/>
              </a:spcBef>
              <a:buFontTx/>
              <a:buNone/>
            </a:pPr>
            <a:r>
              <a:rPr lang="en-US" altLang="zh-CN" sz="2000" b="0"/>
              <a:t>other exhibitions</a:t>
            </a:r>
          </a:p>
          <a:p>
            <a:pPr algn="ctr" eaLnBrk="1" hangingPunct="1">
              <a:lnSpc>
                <a:spcPct val="80000"/>
              </a:lnSpc>
              <a:spcBef>
                <a:spcPct val="0"/>
              </a:spcBef>
              <a:buFontTx/>
              <a:buNone/>
            </a:pPr>
            <a:r>
              <a:rPr lang="en-US" altLang="zh-CN" sz="2000" b="0"/>
              <a:t>&amp;concerts</a:t>
            </a:r>
          </a:p>
        </p:txBody>
      </p:sp>
      <p:sp>
        <p:nvSpPr>
          <p:cNvPr id="20" name="Oval 19"/>
          <p:cNvSpPr>
            <a:spLocks noChangeArrowheads="1"/>
          </p:cNvSpPr>
          <p:nvPr/>
        </p:nvSpPr>
        <p:spPr bwMode="auto">
          <a:xfrm>
            <a:off x="5003800" y="3973513"/>
            <a:ext cx="2265363" cy="1050925"/>
          </a:xfrm>
          <a:prstGeom prst="ellipse">
            <a:avLst/>
          </a:prstGeom>
          <a:noFill/>
          <a:ln w="25400" cap="rnd">
            <a:solidFill>
              <a:srgbClr val="99CC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spcBef>
                <a:spcPct val="0"/>
              </a:spcBef>
              <a:buFontTx/>
              <a:buNone/>
            </a:pPr>
            <a:r>
              <a:rPr lang="en-US" altLang="zh-CN" sz="2000" b="0"/>
              <a:t>to connect </a:t>
            </a:r>
          </a:p>
          <a:p>
            <a:pPr algn="ctr" eaLnBrk="1" hangingPunct="1">
              <a:lnSpc>
                <a:spcPct val="80000"/>
              </a:lnSpc>
              <a:spcBef>
                <a:spcPct val="0"/>
              </a:spcBef>
              <a:buFontTx/>
              <a:buNone/>
            </a:pPr>
            <a:r>
              <a:rPr lang="en-US" altLang="zh-CN" sz="2000" b="0"/>
              <a:t>two boroughs</a:t>
            </a:r>
          </a:p>
          <a:p>
            <a:pPr algn="ctr" eaLnBrk="1" hangingPunct="1">
              <a:lnSpc>
                <a:spcPct val="80000"/>
              </a:lnSpc>
              <a:spcBef>
                <a:spcPct val="0"/>
              </a:spcBef>
              <a:buFontTx/>
              <a:buNone/>
            </a:pPr>
            <a:r>
              <a:rPr lang="en-US" altLang="zh-CN" sz="2000" b="0"/>
              <a:t>of NYC</a:t>
            </a:r>
          </a:p>
        </p:txBody>
      </p:sp>
      <p:sp>
        <p:nvSpPr>
          <p:cNvPr id="21" name="Oval 20"/>
          <p:cNvSpPr>
            <a:spLocks noChangeArrowheads="1"/>
          </p:cNvSpPr>
          <p:nvPr/>
        </p:nvSpPr>
        <p:spPr bwMode="auto">
          <a:xfrm>
            <a:off x="7283450" y="3981450"/>
            <a:ext cx="1582738" cy="1077913"/>
          </a:xfrm>
          <a:prstGeom prst="ellipse">
            <a:avLst/>
          </a:prstGeom>
          <a:noFill/>
          <a:ln w="25400" cap="rnd">
            <a:solidFill>
              <a:srgbClr val="99CC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spcBef>
                <a:spcPct val="0"/>
              </a:spcBef>
              <a:buFontTx/>
              <a:buNone/>
            </a:pPr>
            <a:r>
              <a:rPr lang="en-US" altLang="zh-CN" sz="2000" b="0"/>
              <a:t>to </a:t>
            </a:r>
          </a:p>
          <a:p>
            <a:pPr algn="ctr" eaLnBrk="1" hangingPunct="1">
              <a:lnSpc>
                <a:spcPct val="80000"/>
              </a:lnSpc>
              <a:spcBef>
                <a:spcPct val="0"/>
              </a:spcBef>
              <a:buFontTx/>
              <a:buNone/>
            </a:pPr>
            <a:r>
              <a:rPr lang="en-US" altLang="zh-CN" sz="2000" b="0"/>
              <a:t>increase </a:t>
            </a:r>
          </a:p>
          <a:p>
            <a:pPr algn="ctr" eaLnBrk="1" hangingPunct="1">
              <a:lnSpc>
                <a:spcPct val="80000"/>
              </a:lnSpc>
              <a:spcBef>
                <a:spcPct val="0"/>
              </a:spcBef>
              <a:buFontTx/>
              <a:buNone/>
            </a:pPr>
            <a:r>
              <a:rPr lang="en-US" altLang="zh-CN" sz="2000" b="0"/>
              <a:t>real estate </a:t>
            </a:r>
          </a:p>
          <a:p>
            <a:pPr algn="ctr" eaLnBrk="1" hangingPunct="1">
              <a:lnSpc>
                <a:spcPct val="80000"/>
              </a:lnSpc>
              <a:spcBef>
                <a:spcPct val="0"/>
              </a:spcBef>
              <a:buFontTx/>
              <a:buNone/>
            </a:pPr>
            <a:r>
              <a:rPr lang="en-US" altLang="zh-CN" sz="2000" b="0"/>
              <a:t>value</a:t>
            </a:r>
          </a:p>
        </p:txBody>
      </p:sp>
      <p:sp>
        <p:nvSpPr>
          <p:cNvPr id="22" name="左右箭头 21"/>
          <p:cNvSpPr/>
          <p:nvPr/>
        </p:nvSpPr>
        <p:spPr>
          <a:xfrm>
            <a:off x="3444875" y="2989263"/>
            <a:ext cx="2135188" cy="398462"/>
          </a:xfrm>
          <a:prstGeom prst="leftRightArrow">
            <a:avLst/>
          </a:prstGeom>
          <a:solidFill>
            <a:schemeClr val="accent4">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zh-CN" altLang="en-US"/>
          </a:p>
        </p:txBody>
      </p:sp>
      <p:sp>
        <p:nvSpPr>
          <p:cNvPr id="23" name="矩形 22"/>
          <p:cNvSpPr/>
          <p:nvPr/>
        </p:nvSpPr>
        <p:spPr>
          <a:xfrm>
            <a:off x="3257550" y="2006600"/>
            <a:ext cx="2501900" cy="1200150"/>
          </a:xfrm>
          <a:prstGeom prst="rect">
            <a:avLst/>
          </a:prstGeom>
        </p:spPr>
        <p:txBody>
          <a:bodyPr>
            <a:spAutoFit/>
          </a:bodyPr>
          <a:lstStyle/>
          <a:p>
            <a:pPr algn="ctr">
              <a:defRPr/>
            </a:pPr>
            <a:r>
              <a:rPr lang="en-US" altLang="zh-CN" dirty="0">
                <a:solidFill>
                  <a:schemeClr val="accent2">
                    <a:lumMod val="75000"/>
                  </a:schemeClr>
                </a:solidFill>
              </a:rPr>
              <a:t>Structures </a:t>
            </a:r>
          </a:p>
          <a:p>
            <a:pPr algn="ctr">
              <a:defRPr/>
            </a:pPr>
            <a:r>
              <a:rPr lang="en-US" altLang="zh-CN" dirty="0">
                <a:solidFill>
                  <a:schemeClr val="accent2">
                    <a:lumMod val="75000"/>
                  </a:schemeClr>
                </a:solidFill>
              </a:rPr>
              <a:t>with utilitarian </a:t>
            </a:r>
          </a:p>
          <a:p>
            <a:pPr algn="ctr">
              <a:defRPr/>
            </a:pPr>
            <a:r>
              <a:rPr lang="en-US" altLang="zh-CN" dirty="0">
                <a:solidFill>
                  <a:schemeClr val="accent2">
                    <a:lumMod val="75000"/>
                  </a:schemeClr>
                </a:solidFill>
              </a:rPr>
              <a:t>purposes</a:t>
            </a:r>
          </a:p>
        </p:txBody>
      </p:sp>
      <p:sp>
        <p:nvSpPr>
          <p:cNvPr id="64531" name="矩形 23"/>
          <p:cNvSpPr>
            <a:spLocks noChangeArrowheads="1"/>
          </p:cNvSpPr>
          <p:nvPr/>
        </p:nvSpPr>
        <p:spPr bwMode="auto">
          <a:xfrm>
            <a:off x="665163" y="5994400"/>
            <a:ext cx="8569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a:t>                              The Eiffel Tower</a:t>
            </a:r>
          </a:p>
          <a:p>
            <a:pPr>
              <a:spcBef>
                <a:spcPct val="0"/>
              </a:spcBef>
              <a:buFontTx/>
              <a:buNone/>
            </a:pPr>
            <a:r>
              <a:rPr lang="en-US" altLang="zh-CN" sz="2400">
                <a:latin typeface="Times New Roman" panose="02020603050405020304" pitchFamily="18" charset="0"/>
                <a:ea typeface="Cambria Math" panose="02040503050406030204" pitchFamily="18" charset="0"/>
                <a:cs typeface="Times New Roman" panose="02020603050405020304" pitchFamily="18" charset="0"/>
              </a:rPr>
              <a:t>Despite the architect’s extolment, it is not utilitarian (useless).</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inVertical)">
                                      <p:cBhvr>
                                        <p:cTn id="14" dur="500"/>
                                        <p:tgtEl>
                                          <p:spTgt spid="2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64531"/>
                                        </p:tgtEl>
                                        <p:attrNameLst>
                                          <p:attrName>style.visibility</p:attrName>
                                        </p:attrNameLst>
                                      </p:cBhvr>
                                      <p:to>
                                        <p:strVal val="visible"/>
                                      </p:to>
                                    </p:set>
                                    <p:animEffect transition="in" filter="fade">
                                      <p:cBhvr>
                                        <p:cTn id="35" dur="1000"/>
                                        <p:tgtEl>
                                          <p:spTgt spid="64531"/>
                                        </p:tgtEl>
                                      </p:cBhvr>
                                    </p:animEffect>
                                    <p:anim calcmode="lin" valueType="num">
                                      <p:cBhvr>
                                        <p:cTn id="36" dur="1000" fill="hold"/>
                                        <p:tgtEl>
                                          <p:spTgt spid="64531"/>
                                        </p:tgtEl>
                                        <p:attrNameLst>
                                          <p:attrName>ppt_x</p:attrName>
                                        </p:attrNameLst>
                                      </p:cBhvr>
                                      <p:tavLst>
                                        <p:tav tm="0">
                                          <p:val>
                                            <p:strVal val="#ppt_x"/>
                                          </p:val>
                                        </p:tav>
                                        <p:tav tm="100000">
                                          <p:val>
                                            <p:strVal val="#ppt_x"/>
                                          </p:val>
                                        </p:tav>
                                      </p:tavLst>
                                    </p:anim>
                                    <p:anim calcmode="lin" valueType="num">
                                      <p:cBhvr>
                                        <p:cTn id="37" dur="1000" fill="hold"/>
                                        <p:tgtEl>
                                          <p:spTgt spid="645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2" grpId="0" animBg="1"/>
      <p:bldP spid="23" grpId="0"/>
      <p:bldP spid="645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endParaRPr lang="zh-CN" altLang="en-US" smtClean="0"/>
          </a:p>
        </p:txBody>
      </p:sp>
      <p:pic>
        <p:nvPicPr>
          <p:cNvPr id="20483" name="图片 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Text Organization</a:t>
            </a:r>
            <a:endParaRPr lang="zh-CN" altLang="en-US" sz="4400" dirty="0">
              <a:solidFill>
                <a:schemeClr val="bg1">
                  <a:lumMod val="95000"/>
                </a:schemeClr>
              </a:solidFill>
            </a:endParaRPr>
          </a:p>
        </p:txBody>
      </p:sp>
      <p:pic>
        <p:nvPicPr>
          <p:cNvPr id="20488" name="图片 10">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79750" y="3500438"/>
            <a:ext cx="2665413"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5" name="矩形 23"/>
          <p:cNvSpPr>
            <a:spLocks noChangeArrowheads="1"/>
          </p:cNvSpPr>
          <p:nvPr/>
        </p:nvSpPr>
        <p:spPr bwMode="auto">
          <a:xfrm>
            <a:off x="755650" y="5919788"/>
            <a:ext cx="85693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a:t>                              The Eiffel Tower</a:t>
            </a:r>
          </a:p>
          <a:p>
            <a:pPr>
              <a:spcBef>
                <a:spcPct val="0"/>
              </a:spcBef>
              <a:buFontTx/>
              <a:buNone/>
            </a:pPr>
            <a:r>
              <a:rPr lang="en-US" altLang="zh-CN" sz="2400">
                <a:latin typeface="Times New Roman" panose="02020603050405020304" pitchFamily="18" charset="0"/>
                <a:ea typeface="Cambria Math" panose="02040503050406030204" pitchFamily="18" charset="0"/>
                <a:cs typeface="Times New Roman" panose="02020603050405020304" pitchFamily="18" charset="0"/>
              </a:rPr>
              <a:t>             The Eiffel Tower is not spiritual (not lofty). </a:t>
            </a:r>
          </a:p>
        </p:txBody>
      </p:sp>
      <p:pic>
        <p:nvPicPr>
          <p:cNvPr id="65546" name="Picture 24" descr="228666560_d8aac49975_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788" y="1792288"/>
            <a:ext cx="1622425" cy="185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7" name="Picture 42" descr="113201851520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9688" y="3217863"/>
            <a:ext cx="2373312"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8" name="Picture 17" descr="Mdina_62ZZ6">
            <a:hlinkClick r:id="rId8" action="ppaction://hlinksldjump"/>
          </p:cNvPr>
          <p:cNvPicPr>
            <a:picLocks noChangeAspect="1" noChangeArrowheads="1"/>
          </p:cNvPicPr>
          <p:nvPr/>
        </p:nvPicPr>
        <p:blipFill>
          <a:blip r:embed="rId9">
            <a:extLst>
              <a:ext uri="{28A0092B-C50C-407E-A947-70E740481C1C}">
                <a14:useLocalDpi xmlns:a14="http://schemas.microsoft.com/office/drawing/2010/main" val="0"/>
              </a:ext>
            </a:extLst>
          </a:blip>
          <a:srcRect l="4630" t="23976" r="12189" b="12166"/>
          <a:stretch>
            <a:fillRect/>
          </a:stretch>
        </p:blipFill>
        <p:spPr bwMode="auto">
          <a:xfrm>
            <a:off x="304800" y="3798888"/>
            <a:ext cx="2420938" cy="159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8"/>
          <p:cNvSpPr>
            <a:spLocks noChangeArrowheads="1"/>
          </p:cNvSpPr>
          <p:nvPr/>
        </p:nvSpPr>
        <p:spPr bwMode="auto">
          <a:xfrm>
            <a:off x="-561975" y="5383213"/>
            <a:ext cx="41544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lgn="ctr">
              <a:lnSpc>
                <a:spcPct val="80000"/>
              </a:lnSpc>
              <a:buFont typeface="Arial" panose="020B0604020202020204" pitchFamily="34" charset="0"/>
              <a:buNone/>
              <a:defRPr/>
            </a:pPr>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medieval walled town</a:t>
            </a:r>
            <a:endParaRPr lang="zh-CN"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65550" name="Picture 21" descr="flagler_presbyteria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97613" y="1736725"/>
            <a:ext cx="2466975"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6497638" y="2811463"/>
            <a:ext cx="2351087" cy="400050"/>
          </a:xfrm>
          <a:prstGeom prst="rect">
            <a:avLst/>
          </a:prstGeom>
        </p:spPr>
        <p:txBody>
          <a:bodyPr wrap="none">
            <a:spAutoFit/>
          </a:bodyPr>
          <a:lstStyle/>
          <a:p>
            <a:pPr>
              <a:buFont typeface="Arial" panose="020B0604020202020204" pitchFamily="34" charset="0"/>
              <a:buNone/>
              <a:defRPr/>
            </a:pPr>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Renaissance church</a:t>
            </a:r>
            <a:endParaRPr lang="zh-CN"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5552" name="矩形 6"/>
          <p:cNvSpPr>
            <a:spLocks noChangeArrowheads="1"/>
          </p:cNvSpPr>
          <p:nvPr/>
        </p:nvSpPr>
        <p:spPr bwMode="auto">
          <a:xfrm>
            <a:off x="-20638" y="2382838"/>
            <a:ext cx="1090613"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a:latin typeface="Times New Roman" panose="02020603050405020304" pitchFamily="18" charset="0"/>
                <a:cs typeface="Times New Roman" panose="02020603050405020304" pitchFamily="18" charset="0"/>
              </a:rPr>
              <a:t>Defense  </a:t>
            </a:r>
          </a:p>
          <a:p>
            <a:pPr>
              <a:spcBef>
                <a:spcPct val="0"/>
              </a:spcBef>
              <a:buFontTx/>
              <a:buNone/>
            </a:pPr>
            <a:r>
              <a:rPr lang="en-US" altLang="zh-CN" sz="2000">
                <a:latin typeface="Times New Roman" panose="02020603050405020304" pitchFamily="18" charset="0"/>
                <a:cs typeface="Times New Roman" panose="02020603050405020304" pitchFamily="18" charset="0"/>
              </a:rPr>
              <a:t>Tower</a:t>
            </a:r>
            <a:endParaRPr lang="zh-CN" altLang="en-US" sz="2000">
              <a:latin typeface="Times New Roman" panose="02020603050405020304" pitchFamily="18" charset="0"/>
              <a:cs typeface="Times New Roman" panose="02020603050405020304" pitchFamily="18" charset="0"/>
            </a:endParaRPr>
          </a:p>
        </p:txBody>
      </p:sp>
      <p:sp>
        <p:nvSpPr>
          <p:cNvPr id="8" name="矩形 7"/>
          <p:cNvSpPr/>
          <p:nvPr/>
        </p:nvSpPr>
        <p:spPr>
          <a:xfrm>
            <a:off x="6569075" y="4352925"/>
            <a:ext cx="2166938" cy="400050"/>
          </a:xfrm>
          <a:prstGeom prst="rect">
            <a:avLst/>
          </a:prstGeom>
        </p:spPr>
        <p:txBody>
          <a:bodyPr>
            <a:spAutoFit/>
          </a:bodyPr>
          <a:lstStyle/>
          <a:p>
            <a:pPr>
              <a:buFont typeface="Arial" panose="020B0604020202020204" pitchFamily="34" charset="0"/>
              <a:buNone/>
              <a:defRPr/>
            </a:pPr>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Gothic cathedral</a:t>
            </a:r>
            <a:endParaRPr lang="zh-CN"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0" name="Oval 24"/>
          <p:cNvSpPr>
            <a:spLocks noChangeArrowheads="1"/>
          </p:cNvSpPr>
          <p:nvPr/>
        </p:nvSpPr>
        <p:spPr bwMode="auto">
          <a:xfrm>
            <a:off x="2578100" y="1741488"/>
            <a:ext cx="3600450" cy="504825"/>
          </a:xfrm>
          <a:prstGeom prst="ellipse">
            <a:avLst/>
          </a:prstGeom>
          <a:noFill/>
          <a:ln w="25400" cap="rnd">
            <a:solidFill>
              <a:srgbClr val="99CC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spcBef>
                <a:spcPct val="0"/>
              </a:spcBef>
              <a:buFontTx/>
              <a:buNone/>
            </a:pPr>
            <a:r>
              <a:rPr lang="en-US" altLang="zh-CN">
                <a:latin typeface="Times New Roman" panose="02020603050405020304" pitchFamily="18" charset="0"/>
                <a:cs typeface="Times New Roman" panose="02020603050405020304" pitchFamily="18" charset="0"/>
              </a:rPr>
              <a:t>symbols of civic pride</a:t>
            </a:r>
          </a:p>
        </p:txBody>
      </p:sp>
      <p:sp>
        <p:nvSpPr>
          <p:cNvPr id="16" name="矩形 15"/>
          <p:cNvSpPr/>
          <p:nvPr/>
        </p:nvSpPr>
        <p:spPr>
          <a:xfrm>
            <a:off x="2865438" y="2270125"/>
            <a:ext cx="3170237" cy="1201738"/>
          </a:xfrm>
          <a:prstGeom prst="rect">
            <a:avLst/>
          </a:prstGeom>
        </p:spPr>
        <p:txBody>
          <a:bodyPr>
            <a:spAutoFit/>
          </a:bodyPr>
          <a:lstStyle/>
          <a:p>
            <a:pPr algn="ctr">
              <a:defRPr/>
            </a:pPr>
            <a:r>
              <a:rPr lang="en-US" altLang="zh-CN" dirty="0">
                <a:solidFill>
                  <a:schemeClr val="accent2">
                    <a:lumMod val="75000"/>
                  </a:schemeClr>
                </a:solidFill>
              </a:rPr>
              <a:t>Structures for spiritual </a:t>
            </a:r>
          </a:p>
          <a:p>
            <a:pPr algn="ctr">
              <a:defRPr/>
            </a:pPr>
            <a:r>
              <a:rPr lang="en-US" altLang="zh-CN" dirty="0">
                <a:solidFill>
                  <a:schemeClr val="accent2">
                    <a:lumMod val="75000"/>
                  </a:schemeClr>
                </a:solidFill>
              </a:rPr>
              <a:t>purposes</a:t>
            </a:r>
          </a:p>
        </p:txBody>
      </p:sp>
      <p:pic>
        <p:nvPicPr>
          <p:cNvPr id="2" name="图片 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389688" y="4695825"/>
            <a:ext cx="2373312"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7164388" y="5919788"/>
            <a:ext cx="1647825" cy="400050"/>
          </a:xfrm>
          <a:prstGeom prst="rect">
            <a:avLst/>
          </a:prstGeom>
        </p:spPr>
        <p:txBody>
          <a:bodyPr>
            <a:spAutoFit/>
          </a:bodyPr>
          <a:lstStyle/>
          <a:p>
            <a:pPr>
              <a:buFont typeface="Arial" panose="020B0604020202020204" pitchFamily="34" charset="0"/>
              <a:buNone/>
              <a:defRPr/>
            </a:pPr>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minaret</a:t>
            </a:r>
            <a:endParaRPr lang="zh-CN"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5546"/>
                                        </p:tgtEl>
                                        <p:attrNameLst>
                                          <p:attrName>style.visibility</p:attrName>
                                        </p:attrNameLst>
                                      </p:cBhvr>
                                      <p:to>
                                        <p:strVal val="visible"/>
                                      </p:to>
                                    </p:set>
                                    <p:animEffect transition="in" filter="fade">
                                      <p:cBhvr>
                                        <p:cTn id="7" dur="1000"/>
                                        <p:tgtEl>
                                          <p:spTgt spid="65546"/>
                                        </p:tgtEl>
                                      </p:cBhvr>
                                    </p:animEffect>
                                    <p:anim calcmode="lin" valueType="num">
                                      <p:cBhvr>
                                        <p:cTn id="8" dur="1000" fill="hold"/>
                                        <p:tgtEl>
                                          <p:spTgt spid="65546"/>
                                        </p:tgtEl>
                                        <p:attrNameLst>
                                          <p:attrName>ppt_x</p:attrName>
                                        </p:attrNameLst>
                                      </p:cBhvr>
                                      <p:tavLst>
                                        <p:tav tm="0">
                                          <p:val>
                                            <p:strVal val="#ppt_x"/>
                                          </p:val>
                                        </p:tav>
                                        <p:tav tm="100000">
                                          <p:val>
                                            <p:strVal val="#ppt_x"/>
                                          </p:val>
                                        </p:tav>
                                      </p:tavLst>
                                    </p:anim>
                                    <p:anim calcmode="lin" valueType="num">
                                      <p:cBhvr>
                                        <p:cTn id="9" dur="1000" fill="hold"/>
                                        <p:tgtEl>
                                          <p:spTgt spid="6554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5552"/>
                                        </p:tgtEl>
                                        <p:attrNameLst>
                                          <p:attrName>style.visibility</p:attrName>
                                        </p:attrNameLst>
                                      </p:cBhvr>
                                      <p:to>
                                        <p:strVal val="visible"/>
                                      </p:to>
                                    </p:set>
                                    <p:animEffect transition="in" filter="fade">
                                      <p:cBhvr>
                                        <p:cTn id="14" dur="1000"/>
                                        <p:tgtEl>
                                          <p:spTgt spid="65552"/>
                                        </p:tgtEl>
                                      </p:cBhvr>
                                    </p:animEffect>
                                    <p:anim calcmode="lin" valueType="num">
                                      <p:cBhvr>
                                        <p:cTn id="15" dur="1000" fill="hold"/>
                                        <p:tgtEl>
                                          <p:spTgt spid="65552"/>
                                        </p:tgtEl>
                                        <p:attrNameLst>
                                          <p:attrName>ppt_x</p:attrName>
                                        </p:attrNameLst>
                                      </p:cBhvr>
                                      <p:tavLst>
                                        <p:tav tm="0">
                                          <p:val>
                                            <p:strVal val="#ppt_x"/>
                                          </p:val>
                                        </p:tav>
                                        <p:tav tm="100000">
                                          <p:val>
                                            <p:strVal val="#ppt_x"/>
                                          </p:val>
                                        </p:tav>
                                      </p:tavLst>
                                    </p:anim>
                                    <p:anim calcmode="lin" valueType="num">
                                      <p:cBhvr>
                                        <p:cTn id="16" dur="1000" fill="hold"/>
                                        <p:tgtEl>
                                          <p:spTgt spid="65552"/>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65548"/>
                                        </p:tgtEl>
                                        <p:attrNameLst>
                                          <p:attrName>style.visibility</p:attrName>
                                        </p:attrNameLst>
                                      </p:cBhvr>
                                      <p:to>
                                        <p:strVal val="visible"/>
                                      </p:to>
                                    </p:set>
                                    <p:animEffect transition="in" filter="fade">
                                      <p:cBhvr>
                                        <p:cTn id="21" dur="1000"/>
                                        <p:tgtEl>
                                          <p:spTgt spid="65548"/>
                                        </p:tgtEl>
                                      </p:cBhvr>
                                    </p:animEffect>
                                    <p:anim calcmode="lin" valueType="num">
                                      <p:cBhvr>
                                        <p:cTn id="22" dur="1000" fill="hold"/>
                                        <p:tgtEl>
                                          <p:spTgt spid="65548"/>
                                        </p:tgtEl>
                                        <p:attrNameLst>
                                          <p:attrName>ppt_x</p:attrName>
                                        </p:attrNameLst>
                                      </p:cBhvr>
                                      <p:tavLst>
                                        <p:tav tm="0">
                                          <p:val>
                                            <p:strVal val="#ppt_x"/>
                                          </p:val>
                                        </p:tav>
                                        <p:tav tm="100000">
                                          <p:val>
                                            <p:strVal val="#ppt_x"/>
                                          </p:val>
                                        </p:tav>
                                      </p:tavLst>
                                    </p:anim>
                                    <p:anim calcmode="lin" valueType="num">
                                      <p:cBhvr>
                                        <p:cTn id="23" dur="1000" fill="hold"/>
                                        <p:tgtEl>
                                          <p:spTgt spid="65548"/>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42" presetClass="entr" presetSubtype="0" fill="hold" nodeType="clickEffect">
                                  <p:stCondLst>
                                    <p:cond delay="0"/>
                                  </p:stCondLst>
                                  <p:childTnLst>
                                    <p:set>
                                      <p:cBhvr>
                                        <p:cTn id="38" dur="1" fill="hold">
                                          <p:stCondLst>
                                            <p:cond delay="0"/>
                                          </p:stCondLst>
                                        </p:cTn>
                                        <p:tgtEl>
                                          <p:spTgt spid="65550"/>
                                        </p:tgtEl>
                                        <p:attrNameLst>
                                          <p:attrName>style.visibility</p:attrName>
                                        </p:attrNameLst>
                                      </p:cBhvr>
                                      <p:to>
                                        <p:strVal val="visible"/>
                                      </p:to>
                                    </p:set>
                                    <p:animEffect transition="in" filter="fade">
                                      <p:cBhvr>
                                        <p:cTn id="39" dur="1000"/>
                                        <p:tgtEl>
                                          <p:spTgt spid="65550"/>
                                        </p:tgtEl>
                                      </p:cBhvr>
                                    </p:animEffect>
                                    <p:anim calcmode="lin" valueType="num">
                                      <p:cBhvr>
                                        <p:cTn id="40" dur="1000" fill="hold"/>
                                        <p:tgtEl>
                                          <p:spTgt spid="65550"/>
                                        </p:tgtEl>
                                        <p:attrNameLst>
                                          <p:attrName>ppt_x</p:attrName>
                                        </p:attrNameLst>
                                      </p:cBhvr>
                                      <p:tavLst>
                                        <p:tav tm="0">
                                          <p:val>
                                            <p:strVal val="#ppt_x"/>
                                          </p:val>
                                        </p:tav>
                                        <p:tav tm="100000">
                                          <p:val>
                                            <p:strVal val="#ppt_x"/>
                                          </p:val>
                                        </p:tav>
                                      </p:tavLst>
                                    </p:anim>
                                    <p:anim calcmode="lin" valueType="num">
                                      <p:cBhvr>
                                        <p:cTn id="41" dur="1000" fill="hold"/>
                                        <p:tgtEl>
                                          <p:spTgt spid="65550"/>
                                        </p:tgtEl>
                                        <p:attrNameLst>
                                          <p:attrName>ppt_y</p:attrName>
                                        </p:attrNameLst>
                                      </p:cBhvr>
                                      <p:tavLst>
                                        <p:tav tm="0">
                                          <p:val>
                                            <p:strVal val="#ppt_y+.1"/>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1000"/>
                                        <p:tgtEl>
                                          <p:spTgt spid="3"/>
                                        </p:tgtEl>
                                      </p:cBhvr>
                                    </p:animEffect>
                                    <p:anim calcmode="lin" valueType="num">
                                      <p:cBhvr>
                                        <p:cTn id="47" dur="1000" fill="hold"/>
                                        <p:tgtEl>
                                          <p:spTgt spid="3"/>
                                        </p:tgtEl>
                                        <p:attrNameLst>
                                          <p:attrName>ppt_x</p:attrName>
                                        </p:attrNameLst>
                                      </p:cBhvr>
                                      <p:tavLst>
                                        <p:tav tm="0">
                                          <p:val>
                                            <p:strVal val="#ppt_x"/>
                                          </p:val>
                                        </p:tav>
                                        <p:tav tm="100000">
                                          <p:val>
                                            <p:strVal val="#ppt_x"/>
                                          </p:val>
                                        </p:tav>
                                      </p:tavLst>
                                    </p:anim>
                                    <p:anim calcmode="lin" valueType="num">
                                      <p:cBhvr>
                                        <p:cTn id="4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42" presetClass="entr" presetSubtype="0" fill="hold" nodeType="clickEffect">
                                  <p:stCondLst>
                                    <p:cond delay="0"/>
                                  </p:stCondLst>
                                  <p:childTnLst>
                                    <p:set>
                                      <p:cBhvr>
                                        <p:cTn id="52" dur="1" fill="hold">
                                          <p:stCondLst>
                                            <p:cond delay="0"/>
                                          </p:stCondLst>
                                        </p:cTn>
                                        <p:tgtEl>
                                          <p:spTgt spid="65547"/>
                                        </p:tgtEl>
                                        <p:attrNameLst>
                                          <p:attrName>style.visibility</p:attrName>
                                        </p:attrNameLst>
                                      </p:cBhvr>
                                      <p:to>
                                        <p:strVal val="visible"/>
                                      </p:to>
                                    </p:set>
                                    <p:animEffect transition="in" filter="fade">
                                      <p:cBhvr>
                                        <p:cTn id="53" dur="1000"/>
                                        <p:tgtEl>
                                          <p:spTgt spid="65547"/>
                                        </p:tgtEl>
                                      </p:cBhvr>
                                    </p:animEffect>
                                    <p:anim calcmode="lin" valueType="num">
                                      <p:cBhvr>
                                        <p:cTn id="54" dur="1000" fill="hold"/>
                                        <p:tgtEl>
                                          <p:spTgt spid="65547"/>
                                        </p:tgtEl>
                                        <p:attrNameLst>
                                          <p:attrName>ppt_x</p:attrName>
                                        </p:attrNameLst>
                                      </p:cBhvr>
                                      <p:tavLst>
                                        <p:tav tm="0">
                                          <p:val>
                                            <p:strVal val="#ppt_x"/>
                                          </p:val>
                                        </p:tav>
                                        <p:tav tm="100000">
                                          <p:val>
                                            <p:strVal val="#ppt_x"/>
                                          </p:val>
                                        </p:tav>
                                      </p:tavLst>
                                    </p:anim>
                                    <p:anim calcmode="lin" valueType="num">
                                      <p:cBhvr>
                                        <p:cTn id="55" dur="1000" fill="hold"/>
                                        <p:tgtEl>
                                          <p:spTgt spid="65547"/>
                                        </p:tgtEl>
                                        <p:attrNameLst>
                                          <p:attrName>ppt_y</p:attrName>
                                        </p:attrNameLst>
                                      </p:cBhvr>
                                      <p:tavLst>
                                        <p:tav tm="0">
                                          <p:val>
                                            <p:strVal val="#ppt_y+.1"/>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1000"/>
                                        <p:tgtEl>
                                          <p:spTgt spid="8"/>
                                        </p:tgtEl>
                                      </p:cBhvr>
                                    </p:animEffect>
                                    <p:anim calcmode="lin" valueType="num">
                                      <p:cBhvr>
                                        <p:cTn id="61" dur="1000" fill="hold"/>
                                        <p:tgtEl>
                                          <p:spTgt spid="8"/>
                                        </p:tgtEl>
                                        <p:attrNameLst>
                                          <p:attrName>ppt_x</p:attrName>
                                        </p:attrNameLst>
                                      </p:cBhvr>
                                      <p:tavLst>
                                        <p:tav tm="0">
                                          <p:val>
                                            <p:strVal val="#ppt_x"/>
                                          </p:val>
                                        </p:tav>
                                        <p:tav tm="100000">
                                          <p:val>
                                            <p:strVal val="#ppt_x"/>
                                          </p:val>
                                        </p:tav>
                                      </p:tavLst>
                                    </p:anim>
                                    <p:anim calcmode="lin" valueType="num">
                                      <p:cBhvr>
                                        <p:cTn id="6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42" presetClass="entr" presetSubtype="0" fill="hold" nodeType="click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1000"/>
                                        <p:tgtEl>
                                          <p:spTgt spid="2"/>
                                        </p:tgtEl>
                                      </p:cBhvr>
                                    </p:animEffect>
                                    <p:anim calcmode="lin" valueType="num">
                                      <p:cBhvr>
                                        <p:cTn id="68" dur="1000" fill="hold"/>
                                        <p:tgtEl>
                                          <p:spTgt spid="2"/>
                                        </p:tgtEl>
                                        <p:attrNameLst>
                                          <p:attrName>ppt_x</p:attrName>
                                        </p:attrNameLst>
                                      </p:cBhvr>
                                      <p:tavLst>
                                        <p:tav tm="0">
                                          <p:val>
                                            <p:strVal val="#ppt_x"/>
                                          </p:val>
                                        </p:tav>
                                        <p:tav tm="100000">
                                          <p:val>
                                            <p:strVal val="#ppt_x"/>
                                          </p:val>
                                        </p:tav>
                                      </p:tavLst>
                                    </p:anim>
                                    <p:anim calcmode="lin" valueType="num">
                                      <p:cBhvr>
                                        <p:cTn id="6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1000"/>
                                        <p:tgtEl>
                                          <p:spTgt spid="21"/>
                                        </p:tgtEl>
                                      </p:cBhvr>
                                    </p:animEffect>
                                    <p:anim calcmode="lin" valueType="num">
                                      <p:cBhvr>
                                        <p:cTn id="75" dur="1000" fill="hold"/>
                                        <p:tgtEl>
                                          <p:spTgt spid="21"/>
                                        </p:tgtEl>
                                        <p:attrNameLst>
                                          <p:attrName>ppt_x</p:attrName>
                                        </p:attrNameLst>
                                      </p:cBhvr>
                                      <p:tavLst>
                                        <p:tav tm="0">
                                          <p:val>
                                            <p:strVal val="#ppt_x"/>
                                          </p:val>
                                        </p:tav>
                                        <p:tav tm="100000">
                                          <p:val>
                                            <p:strVal val="#ppt_x"/>
                                          </p:val>
                                        </p:tav>
                                      </p:tavLst>
                                    </p:anim>
                                    <p:anim calcmode="lin" valueType="num">
                                      <p:cBhvr>
                                        <p:cTn id="7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65545"/>
                                        </p:tgtEl>
                                        <p:attrNameLst>
                                          <p:attrName>style.visibility</p:attrName>
                                        </p:attrNameLst>
                                      </p:cBhvr>
                                      <p:to>
                                        <p:strVal val="visible"/>
                                      </p:to>
                                    </p:set>
                                    <p:animEffect transition="in" filter="fade">
                                      <p:cBhvr>
                                        <p:cTn id="85" dur="1000"/>
                                        <p:tgtEl>
                                          <p:spTgt spid="65545"/>
                                        </p:tgtEl>
                                      </p:cBhvr>
                                    </p:animEffect>
                                    <p:anim calcmode="lin" valueType="num">
                                      <p:cBhvr>
                                        <p:cTn id="86" dur="1000" fill="hold"/>
                                        <p:tgtEl>
                                          <p:spTgt spid="65545"/>
                                        </p:tgtEl>
                                        <p:attrNameLst>
                                          <p:attrName>ppt_x</p:attrName>
                                        </p:attrNameLst>
                                      </p:cBhvr>
                                      <p:tavLst>
                                        <p:tav tm="0">
                                          <p:val>
                                            <p:strVal val="#ppt_x"/>
                                          </p:val>
                                        </p:tav>
                                        <p:tav tm="100000">
                                          <p:val>
                                            <p:strVal val="#ppt_x"/>
                                          </p:val>
                                        </p:tav>
                                      </p:tavLst>
                                    </p:anim>
                                    <p:anim calcmode="lin" valueType="num">
                                      <p:cBhvr>
                                        <p:cTn id="87" dur="1000" fill="hold"/>
                                        <p:tgtEl>
                                          <p:spTgt spid="655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5" grpId="0"/>
      <p:bldP spid="28" grpId="0"/>
      <p:bldP spid="3" grpId="0"/>
      <p:bldP spid="65552" grpId="0"/>
      <p:bldP spid="8" grpId="0"/>
      <p:bldP spid="30" grpId="0" animBg="1"/>
      <p:bldP spid="16"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endParaRPr lang="zh-CN" altLang="en-US" smtClean="0"/>
          </a:p>
        </p:txBody>
      </p:sp>
      <p:pic>
        <p:nvPicPr>
          <p:cNvPr id="21507" name="图片 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Text Organization</a:t>
            </a:r>
            <a:endParaRPr lang="zh-CN" altLang="en-US" sz="4400" dirty="0">
              <a:solidFill>
                <a:schemeClr val="bg1">
                  <a:lumMod val="95000"/>
                </a:schemeClr>
              </a:solidFill>
            </a:endParaRPr>
          </a:p>
        </p:txBody>
      </p:sp>
      <p:sp>
        <p:nvSpPr>
          <p:cNvPr id="20" name="Rectangle 5"/>
          <p:cNvSpPr txBox="1">
            <a:spLocks/>
          </p:cNvSpPr>
          <p:nvPr/>
        </p:nvSpPr>
        <p:spPr bwMode="auto">
          <a:xfrm>
            <a:off x="468313" y="15065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3200" b="1" kern="1200">
                <a:solidFill>
                  <a:srgbClr val="C00000"/>
                </a:solidFill>
                <a:latin typeface="Century Gothic" pitchFamily="34" charset="0"/>
                <a:ea typeface="+mj-ea"/>
                <a:cs typeface="+mj-cs"/>
              </a:defRPr>
            </a:lvl1pPr>
            <a:lvl2pPr algn="ctr" rtl="0" eaLnBrk="0" fontAlgn="base" hangingPunct="0">
              <a:spcBef>
                <a:spcPct val="0"/>
              </a:spcBef>
              <a:spcAft>
                <a:spcPct val="0"/>
              </a:spcAft>
              <a:defRPr sz="3200" b="1">
                <a:solidFill>
                  <a:srgbClr val="C00000"/>
                </a:solidFill>
                <a:latin typeface="Century Gothic" pitchFamily="34" charset="0"/>
                <a:ea typeface="宋体" charset="-122"/>
              </a:defRPr>
            </a:lvl2pPr>
            <a:lvl3pPr algn="ctr" rtl="0" eaLnBrk="0" fontAlgn="base" hangingPunct="0">
              <a:spcBef>
                <a:spcPct val="0"/>
              </a:spcBef>
              <a:spcAft>
                <a:spcPct val="0"/>
              </a:spcAft>
              <a:defRPr sz="3200" b="1">
                <a:solidFill>
                  <a:srgbClr val="C00000"/>
                </a:solidFill>
                <a:latin typeface="Century Gothic" pitchFamily="34" charset="0"/>
                <a:ea typeface="宋体" charset="-122"/>
              </a:defRPr>
            </a:lvl3pPr>
            <a:lvl4pPr algn="ctr" rtl="0" eaLnBrk="0" fontAlgn="base" hangingPunct="0">
              <a:spcBef>
                <a:spcPct val="0"/>
              </a:spcBef>
              <a:spcAft>
                <a:spcPct val="0"/>
              </a:spcAft>
              <a:defRPr sz="3200" b="1">
                <a:solidFill>
                  <a:srgbClr val="C00000"/>
                </a:solidFill>
                <a:latin typeface="Century Gothic" pitchFamily="34" charset="0"/>
                <a:ea typeface="宋体" charset="-122"/>
              </a:defRPr>
            </a:lvl4pPr>
            <a:lvl5pPr algn="ctr" rtl="0" eaLnBrk="0" fontAlgn="base" hangingPunct="0">
              <a:spcBef>
                <a:spcPct val="0"/>
              </a:spcBef>
              <a:spcAft>
                <a:spcPct val="0"/>
              </a:spcAft>
              <a:defRPr sz="3200" b="1">
                <a:solidFill>
                  <a:srgbClr val="C00000"/>
                </a:solidFill>
                <a:latin typeface="Century Gothic"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defRPr/>
            </a:pPr>
            <a:r>
              <a:rPr lang="en-US" altLang="zh-CN" dirty="0" smtClean="0">
                <a:solidFill>
                  <a:schemeClr val="tx1">
                    <a:lumMod val="95000"/>
                    <a:lumOff val="5000"/>
                  </a:schemeClr>
                </a:solidFill>
              </a:rPr>
              <a:t>Paragraph 1</a:t>
            </a:r>
          </a:p>
        </p:txBody>
      </p:sp>
      <p:sp>
        <p:nvSpPr>
          <p:cNvPr id="61451" name="文本框 7"/>
          <p:cNvSpPr txBox="1">
            <a:spLocks noChangeArrowheads="1"/>
          </p:cNvSpPr>
          <p:nvPr/>
        </p:nvSpPr>
        <p:spPr bwMode="auto">
          <a:xfrm>
            <a:off x="2700338" y="2933700"/>
            <a:ext cx="41751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0975" indent="-180975">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pPr>
            <a:r>
              <a:rPr lang="en-US" altLang="zh-CN" sz="2400" b="0">
                <a:latin typeface="Times New Roman" panose="02020603050405020304" pitchFamily="18" charset="0"/>
                <a:cs typeface="Times New Roman" panose="02020603050405020304" pitchFamily="18" charset="0"/>
              </a:rPr>
              <a:t>a magnificent view of Paris</a:t>
            </a:r>
          </a:p>
          <a:p>
            <a:pPr>
              <a:spcBef>
                <a:spcPct val="0"/>
              </a:spcBef>
            </a:pPr>
            <a:r>
              <a:rPr lang="en-US" altLang="zh-CN" sz="2400" b="0">
                <a:latin typeface="Times New Roman" panose="02020603050405020304" pitchFamily="18" charset="0"/>
                <a:cs typeface="Times New Roman" panose="02020603050405020304" pitchFamily="18" charset="0"/>
              </a:rPr>
              <a:t>a military lookout </a:t>
            </a:r>
          </a:p>
          <a:p>
            <a:pPr>
              <a:spcBef>
                <a:spcPct val="0"/>
              </a:spcBef>
            </a:pPr>
            <a:r>
              <a:rPr lang="en-US" altLang="zh-CN" sz="2400" b="0">
                <a:latin typeface="Times New Roman" panose="02020603050405020304" pitchFamily="18" charset="0"/>
                <a:cs typeface="Times New Roman" panose="02020603050405020304" pitchFamily="18" charset="0"/>
              </a:rPr>
              <a:t>the salubrity of the air </a:t>
            </a:r>
          </a:p>
          <a:p>
            <a:pPr>
              <a:spcBef>
                <a:spcPct val="0"/>
              </a:spcBef>
            </a:pPr>
            <a:r>
              <a:rPr lang="en-US" altLang="zh-CN" sz="2400" b="0">
                <a:latin typeface="Times New Roman" panose="02020603050405020304" pitchFamily="18" charset="0"/>
                <a:cs typeface="Times New Roman" panose="02020603050405020304" pitchFamily="18" charset="0"/>
              </a:rPr>
              <a:t>a laboratory to experiment with wind and gravity </a:t>
            </a:r>
          </a:p>
          <a:p>
            <a:pPr>
              <a:spcBef>
                <a:spcPct val="0"/>
              </a:spcBef>
            </a:pPr>
            <a:r>
              <a:rPr lang="en-US" altLang="zh-CN" sz="2400" b="0">
                <a:latin typeface="Times New Roman" panose="02020603050405020304" pitchFamily="18" charset="0"/>
                <a:cs typeface="Times New Roman" panose="02020603050405020304" pitchFamily="18" charset="0"/>
              </a:rPr>
              <a:t>a leader of the technical world</a:t>
            </a:r>
            <a:endParaRPr lang="zh-CN" altLang="en-US" sz="2400" b="0">
              <a:latin typeface="Times New Roman" panose="02020603050405020304" pitchFamily="18" charset="0"/>
              <a:cs typeface="Times New Roman" panose="02020603050405020304" pitchFamily="18" charset="0"/>
            </a:endParaRPr>
          </a:p>
        </p:txBody>
      </p:sp>
      <p:pic>
        <p:nvPicPr>
          <p:cNvPr id="21516" name="图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04025" y="2438400"/>
            <a:ext cx="2112963"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图片 2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2575" y="2438400"/>
            <a:ext cx="2303463" cy="394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1451"/>
                                        </p:tgtEl>
                                        <p:attrNameLst>
                                          <p:attrName>style.visibility</p:attrName>
                                        </p:attrNameLst>
                                      </p:cBhvr>
                                      <p:to>
                                        <p:strVal val="visible"/>
                                      </p:to>
                                    </p:set>
                                    <p:animEffect transition="in" filter="wipe(up)">
                                      <p:cBhvr>
                                        <p:cTn id="7" dur="500"/>
                                        <p:tgtEl>
                                          <p:spTgt spid="614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nodeType="clickEffect">
                                  <p:stCondLst>
                                    <p:cond delay="0"/>
                                  </p:stCondLst>
                                  <p:childTnLst>
                                    <p:set>
                                      <p:cBhvr>
                                        <p:cTn id="11" dur="1" fill="hold">
                                          <p:stCondLst>
                                            <p:cond delay="0"/>
                                          </p:stCondLst>
                                        </p:cTn>
                                        <p:tgtEl>
                                          <p:spTgt spid="61451">
                                            <p:txEl>
                                              <p:pRg st="0" end="0"/>
                                            </p:txEl>
                                          </p:spTgt>
                                        </p:tgtEl>
                                        <p:attrNameLst>
                                          <p:attrName>style.visibility</p:attrName>
                                        </p:attrNameLst>
                                      </p:cBhvr>
                                      <p:to>
                                        <p:strVal val="visible"/>
                                      </p:to>
                                    </p:set>
                                    <p:animEffect transition="in" filter="fade">
                                      <p:cBhvr>
                                        <p:cTn id="12" dur="1000"/>
                                        <p:tgtEl>
                                          <p:spTgt spid="61451">
                                            <p:txEl>
                                              <p:pRg st="0" end="0"/>
                                            </p:txEl>
                                          </p:spTgt>
                                        </p:tgtEl>
                                      </p:cBhvr>
                                    </p:animEffect>
                                    <p:anim calcmode="lin" valueType="num">
                                      <p:cBhvr>
                                        <p:cTn id="13" dur="1000" fill="hold"/>
                                        <p:tgtEl>
                                          <p:spTgt spid="6145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14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61451">
                                            <p:txEl>
                                              <p:pRg st="1" end="1"/>
                                            </p:txEl>
                                          </p:spTgt>
                                        </p:tgtEl>
                                        <p:attrNameLst>
                                          <p:attrName>style.visibility</p:attrName>
                                        </p:attrNameLst>
                                      </p:cBhvr>
                                      <p:to>
                                        <p:strVal val="visible"/>
                                      </p:to>
                                    </p:set>
                                    <p:animEffect transition="in" filter="fade">
                                      <p:cBhvr>
                                        <p:cTn id="19" dur="1000"/>
                                        <p:tgtEl>
                                          <p:spTgt spid="61451">
                                            <p:txEl>
                                              <p:pRg st="1" end="1"/>
                                            </p:txEl>
                                          </p:spTgt>
                                        </p:tgtEl>
                                      </p:cBhvr>
                                    </p:animEffect>
                                    <p:anim calcmode="lin" valueType="num">
                                      <p:cBhvr>
                                        <p:cTn id="20" dur="1000" fill="hold"/>
                                        <p:tgtEl>
                                          <p:spTgt spid="61451">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14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61451">
                                            <p:txEl>
                                              <p:pRg st="2" end="2"/>
                                            </p:txEl>
                                          </p:spTgt>
                                        </p:tgtEl>
                                        <p:attrNameLst>
                                          <p:attrName>style.visibility</p:attrName>
                                        </p:attrNameLst>
                                      </p:cBhvr>
                                      <p:to>
                                        <p:strVal val="visible"/>
                                      </p:to>
                                    </p:set>
                                    <p:animEffect transition="in" filter="fade">
                                      <p:cBhvr>
                                        <p:cTn id="26" dur="1000"/>
                                        <p:tgtEl>
                                          <p:spTgt spid="61451">
                                            <p:txEl>
                                              <p:pRg st="2" end="2"/>
                                            </p:txEl>
                                          </p:spTgt>
                                        </p:tgtEl>
                                      </p:cBhvr>
                                    </p:animEffect>
                                    <p:anim calcmode="lin" valueType="num">
                                      <p:cBhvr>
                                        <p:cTn id="27" dur="1000" fill="hold"/>
                                        <p:tgtEl>
                                          <p:spTgt spid="61451">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14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entr" presetSubtype="0" fill="hold" nodeType="clickEffect">
                                  <p:stCondLst>
                                    <p:cond delay="0"/>
                                  </p:stCondLst>
                                  <p:childTnLst>
                                    <p:set>
                                      <p:cBhvr>
                                        <p:cTn id="32" dur="1" fill="hold">
                                          <p:stCondLst>
                                            <p:cond delay="0"/>
                                          </p:stCondLst>
                                        </p:cTn>
                                        <p:tgtEl>
                                          <p:spTgt spid="61451">
                                            <p:txEl>
                                              <p:pRg st="3" end="3"/>
                                            </p:txEl>
                                          </p:spTgt>
                                        </p:tgtEl>
                                        <p:attrNameLst>
                                          <p:attrName>style.visibility</p:attrName>
                                        </p:attrNameLst>
                                      </p:cBhvr>
                                      <p:to>
                                        <p:strVal val="visible"/>
                                      </p:to>
                                    </p:set>
                                    <p:animEffect transition="in" filter="fade">
                                      <p:cBhvr>
                                        <p:cTn id="33" dur="1000"/>
                                        <p:tgtEl>
                                          <p:spTgt spid="61451">
                                            <p:txEl>
                                              <p:pRg st="3" end="3"/>
                                            </p:txEl>
                                          </p:spTgt>
                                        </p:tgtEl>
                                      </p:cBhvr>
                                    </p:animEffect>
                                    <p:anim calcmode="lin" valueType="num">
                                      <p:cBhvr>
                                        <p:cTn id="34" dur="1000" fill="hold"/>
                                        <p:tgtEl>
                                          <p:spTgt spid="61451">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145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42" presetClass="entr" presetSubtype="0" fill="hold" nodeType="clickEffect">
                                  <p:stCondLst>
                                    <p:cond delay="0"/>
                                  </p:stCondLst>
                                  <p:childTnLst>
                                    <p:set>
                                      <p:cBhvr>
                                        <p:cTn id="39" dur="1" fill="hold">
                                          <p:stCondLst>
                                            <p:cond delay="0"/>
                                          </p:stCondLst>
                                        </p:cTn>
                                        <p:tgtEl>
                                          <p:spTgt spid="61451">
                                            <p:txEl>
                                              <p:pRg st="4" end="4"/>
                                            </p:txEl>
                                          </p:spTgt>
                                        </p:tgtEl>
                                        <p:attrNameLst>
                                          <p:attrName>style.visibility</p:attrName>
                                        </p:attrNameLst>
                                      </p:cBhvr>
                                      <p:to>
                                        <p:strVal val="visible"/>
                                      </p:to>
                                    </p:set>
                                    <p:animEffect transition="in" filter="fade">
                                      <p:cBhvr>
                                        <p:cTn id="40" dur="1000"/>
                                        <p:tgtEl>
                                          <p:spTgt spid="61451">
                                            <p:txEl>
                                              <p:pRg st="4" end="4"/>
                                            </p:txEl>
                                          </p:spTgt>
                                        </p:tgtEl>
                                      </p:cBhvr>
                                    </p:animEffect>
                                    <p:anim calcmode="lin" valueType="num">
                                      <p:cBhvr>
                                        <p:cTn id="41" dur="1000" fill="hold"/>
                                        <p:tgtEl>
                                          <p:spTgt spid="61451">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6145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51"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2530" name="图片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3388" y="4111625"/>
            <a:ext cx="24130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6"/>
          <p:cNvSpPr>
            <a:spLocks noGrp="1" noChangeAspect="1"/>
          </p:cNvSpPr>
          <p:nvPr>
            <p:ph type="body" idx="1"/>
          </p:nvPr>
        </p:nvSpPr>
        <p:spPr/>
        <p:txBody>
          <a:bodyPr/>
          <a:lstStyle/>
          <a:p>
            <a:pPr>
              <a:buFont typeface="Arial" panose="020B0604020202020204" pitchFamily="34" charset="0"/>
              <a:buNone/>
            </a:pPr>
            <a:r>
              <a:rPr lang="en-US" altLang="zh-CN" b="0" smtClean="0"/>
              <a:t>   </a:t>
            </a:r>
            <a:endParaRPr lang="en-US" altLang="zh-CN" smtClean="0"/>
          </a:p>
        </p:txBody>
      </p:sp>
      <p:sp>
        <p:nvSpPr>
          <p:cNvPr id="22532" name="Rectangle 26"/>
          <p:cNvSpPr>
            <a:spLocks noChangeArrowheads="1"/>
          </p:cNvSpPr>
          <p:nvPr/>
        </p:nvSpPr>
        <p:spPr bwMode="auto">
          <a:xfrm>
            <a:off x="6365875" y="6251575"/>
            <a:ext cx="2519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0"/>
              <a:t>The Crystal Palace</a:t>
            </a:r>
            <a:endParaRPr lang="zh-CN" altLang="en-US" sz="2000" b="0"/>
          </a:p>
        </p:txBody>
      </p:sp>
      <p:grpSp>
        <p:nvGrpSpPr>
          <p:cNvPr id="22533" name="Group 39"/>
          <p:cNvGrpSpPr>
            <a:grpSpLocks/>
          </p:cNvGrpSpPr>
          <p:nvPr/>
        </p:nvGrpSpPr>
        <p:grpSpPr bwMode="auto">
          <a:xfrm>
            <a:off x="3465513" y="2316163"/>
            <a:ext cx="2303462" cy="1784350"/>
            <a:chOff x="2183" y="1459"/>
            <a:chExt cx="1451" cy="1124"/>
          </a:xfrm>
        </p:grpSpPr>
        <p:sp>
          <p:nvSpPr>
            <p:cNvPr id="22551" name="Rectangle 27"/>
            <p:cNvSpPr>
              <a:spLocks noChangeArrowheads="1"/>
            </p:cNvSpPr>
            <p:nvPr/>
          </p:nvSpPr>
          <p:spPr bwMode="auto">
            <a:xfrm>
              <a:off x="2183" y="2333"/>
              <a:ext cx="145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0"/>
                <a:t>Gustave Eiffel</a:t>
              </a:r>
              <a:endParaRPr lang="zh-CN" altLang="en-US" sz="2000" b="0"/>
            </a:p>
          </p:txBody>
        </p:sp>
        <p:pic>
          <p:nvPicPr>
            <p:cNvPr id="22552" name="Picture 29" descr="GustaveEiff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 y="1459"/>
              <a:ext cx="689" cy="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534" name="Rectangle 32"/>
          <p:cNvSpPr>
            <a:spLocks noChangeArrowheads="1"/>
          </p:cNvSpPr>
          <p:nvPr/>
        </p:nvSpPr>
        <p:spPr bwMode="auto">
          <a:xfrm>
            <a:off x="407988" y="6276975"/>
            <a:ext cx="380365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lnSpc>
                <a:spcPct val="80000"/>
              </a:lnSpc>
              <a:buFont typeface="Arial" panose="020B0604020202020204" pitchFamily="34" charset="0"/>
              <a:buNone/>
            </a:pPr>
            <a:r>
              <a:rPr lang="en-US" altLang="zh-CN" sz="2000" b="0"/>
              <a:t>The Eiffel Tower </a:t>
            </a:r>
          </a:p>
          <a:p>
            <a:pPr>
              <a:lnSpc>
                <a:spcPct val="80000"/>
              </a:lnSpc>
              <a:buFont typeface="Arial" panose="020B0604020202020204" pitchFamily="34" charset="0"/>
              <a:buNone/>
            </a:pPr>
            <a:r>
              <a:rPr lang="en-US" altLang="zh-CN" sz="2000" b="0"/>
              <a:t>under construction</a:t>
            </a:r>
            <a:endParaRPr lang="zh-CN" altLang="en-US" sz="2000" b="0"/>
          </a:p>
        </p:txBody>
      </p:sp>
      <p:sp>
        <p:nvSpPr>
          <p:cNvPr id="22535" name="Rectangle 33"/>
          <p:cNvSpPr>
            <a:spLocks noChangeArrowheads="1"/>
          </p:cNvSpPr>
          <p:nvPr/>
        </p:nvSpPr>
        <p:spPr bwMode="auto">
          <a:xfrm>
            <a:off x="322263" y="1847850"/>
            <a:ext cx="92170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lnSpc>
                <a:spcPct val="80000"/>
              </a:lnSpc>
              <a:buFont typeface="Arial" panose="020B0604020202020204" pitchFamily="34" charset="0"/>
              <a:buNone/>
            </a:pPr>
            <a:r>
              <a:rPr lang="en-US" altLang="zh-CN" sz="2400">
                <a:latin typeface="Times New Roman" panose="02020603050405020304" pitchFamily="18" charset="0"/>
                <a:cs typeface="Times New Roman" panose="02020603050405020304" pitchFamily="18" charset="0"/>
              </a:rPr>
              <a:t>Read para. 1 again and match the architects with their works.</a:t>
            </a:r>
          </a:p>
        </p:txBody>
      </p:sp>
      <p:grpSp>
        <p:nvGrpSpPr>
          <p:cNvPr id="22536" name="Group 40"/>
          <p:cNvGrpSpPr>
            <a:grpSpLocks/>
          </p:cNvGrpSpPr>
          <p:nvPr/>
        </p:nvGrpSpPr>
        <p:grpSpPr bwMode="auto">
          <a:xfrm>
            <a:off x="600075" y="2300288"/>
            <a:ext cx="2663825" cy="1765300"/>
            <a:chOff x="521" y="1366"/>
            <a:chExt cx="1451" cy="1112"/>
          </a:xfrm>
        </p:grpSpPr>
        <p:pic>
          <p:nvPicPr>
            <p:cNvPr id="22549" name="Picture 21" descr="PAXTON%20PORTRAIT"/>
            <p:cNvPicPr>
              <a:picLocks noChangeAspect="1" noChangeArrowheads="1"/>
            </p:cNvPicPr>
            <p:nvPr/>
          </p:nvPicPr>
          <p:blipFill>
            <a:blip r:embed="rId5">
              <a:extLst>
                <a:ext uri="{28A0092B-C50C-407E-A947-70E740481C1C}">
                  <a14:useLocalDpi xmlns:a14="http://schemas.microsoft.com/office/drawing/2010/main" val="0"/>
                </a:ext>
              </a:extLst>
            </a:blip>
            <a:srcRect l="4196" t="5669" r="4988" b="9283"/>
            <a:stretch>
              <a:fillRect/>
            </a:stretch>
          </p:blipFill>
          <p:spPr bwMode="auto">
            <a:xfrm>
              <a:off x="567" y="1366"/>
              <a:ext cx="864" cy="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0" name="Rectangle 23"/>
            <p:cNvSpPr>
              <a:spLocks noChangeArrowheads="1"/>
            </p:cNvSpPr>
            <p:nvPr/>
          </p:nvSpPr>
          <p:spPr bwMode="auto">
            <a:xfrm>
              <a:off x="521" y="2228"/>
              <a:ext cx="145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en-US" sz="2000" b="0"/>
                <a:t>Sir Joseph Paxton</a:t>
              </a:r>
              <a:endParaRPr lang="zh-CN" altLang="en-US" sz="2000" b="0"/>
            </a:p>
          </p:txBody>
        </p:sp>
      </p:grpSp>
      <p:grpSp>
        <p:nvGrpSpPr>
          <p:cNvPr id="22537" name="Group 41"/>
          <p:cNvGrpSpPr>
            <a:grpSpLocks/>
          </p:cNvGrpSpPr>
          <p:nvPr/>
        </p:nvGrpSpPr>
        <p:grpSpPr bwMode="auto">
          <a:xfrm>
            <a:off x="5915025" y="2405063"/>
            <a:ext cx="2189163" cy="1800225"/>
            <a:chOff x="3724" y="1344"/>
            <a:chExt cx="1379" cy="1134"/>
          </a:xfrm>
        </p:grpSpPr>
        <p:sp>
          <p:nvSpPr>
            <p:cNvPr id="22547" name="Rectangle 34"/>
            <p:cNvSpPr>
              <a:spLocks noChangeArrowheads="1"/>
            </p:cNvSpPr>
            <p:nvPr/>
          </p:nvSpPr>
          <p:spPr bwMode="auto">
            <a:xfrm>
              <a:off x="3724" y="2228"/>
              <a:ext cx="137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000" b="0"/>
                <a:t>John A. Roebling </a:t>
              </a:r>
            </a:p>
          </p:txBody>
        </p:sp>
        <p:pic>
          <p:nvPicPr>
            <p:cNvPr id="22548" name="Picture 36" descr="johnroebling-h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4" y="1344"/>
              <a:ext cx="716" cy="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538" name="Group 47"/>
          <p:cNvGrpSpPr>
            <a:grpSpLocks/>
          </p:cNvGrpSpPr>
          <p:nvPr/>
        </p:nvGrpSpPr>
        <p:grpSpPr bwMode="auto">
          <a:xfrm>
            <a:off x="3314700" y="4797425"/>
            <a:ext cx="2376488" cy="1830388"/>
            <a:chOff x="2088" y="3067"/>
            <a:chExt cx="1497" cy="1153"/>
          </a:xfrm>
        </p:grpSpPr>
        <p:pic>
          <p:nvPicPr>
            <p:cNvPr id="22545" name="Picture 45" descr="Brooklyn-Bridge-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8" y="3067"/>
              <a:ext cx="1294"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6" name="Rectangle 46"/>
            <p:cNvSpPr>
              <a:spLocks noChangeArrowheads="1"/>
            </p:cNvSpPr>
            <p:nvPr/>
          </p:nvSpPr>
          <p:spPr bwMode="auto">
            <a:xfrm>
              <a:off x="2088" y="4008"/>
              <a:ext cx="14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lgn="ctr">
                <a:lnSpc>
                  <a:spcPct val="80000"/>
                </a:lnSpc>
                <a:buFont typeface="Arial" panose="020B0604020202020204" pitchFamily="34" charset="0"/>
                <a:buNone/>
              </a:pPr>
              <a:r>
                <a:rPr lang="en-US" altLang="zh-CN" sz="2000" b="0"/>
                <a:t>Brooklyn Bridge</a:t>
              </a:r>
              <a:endParaRPr lang="zh-CN" altLang="en-US" sz="2000" b="0"/>
            </a:p>
          </p:txBody>
        </p:sp>
      </p:grpSp>
      <p:sp>
        <p:nvSpPr>
          <p:cNvPr id="1465393" name="Line 49"/>
          <p:cNvSpPr>
            <a:spLocks noChangeShapeType="1"/>
          </p:cNvSpPr>
          <p:nvPr/>
        </p:nvSpPr>
        <p:spPr bwMode="auto">
          <a:xfrm>
            <a:off x="1719263" y="3984625"/>
            <a:ext cx="5905500" cy="647700"/>
          </a:xfrm>
          <a:prstGeom prst="line">
            <a:avLst/>
          </a:prstGeom>
          <a:noFill/>
          <a:ln w="28575">
            <a:solidFill>
              <a:srgbClr val="6699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65394" name="Line 50"/>
          <p:cNvSpPr>
            <a:spLocks noChangeShapeType="1"/>
          </p:cNvSpPr>
          <p:nvPr/>
        </p:nvSpPr>
        <p:spPr bwMode="auto">
          <a:xfrm flipH="1">
            <a:off x="1973263" y="4078288"/>
            <a:ext cx="2232025" cy="504825"/>
          </a:xfrm>
          <a:prstGeom prst="line">
            <a:avLst/>
          </a:prstGeom>
          <a:noFill/>
          <a:ln w="28575">
            <a:solidFill>
              <a:srgbClr val="6699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65395" name="Line 51"/>
          <p:cNvSpPr>
            <a:spLocks noChangeShapeType="1"/>
          </p:cNvSpPr>
          <p:nvPr/>
        </p:nvSpPr>
        <p:spPr bwMode="auto">
          <a:xfrm flipH="1">
            <a:off x="4643438" y="4175125"/>
            <a:ext cx="2232025" cy="576263"/>
          </a:xfrm>
          <a:prstGeom prst="line">
            <a:avLst/>
          </a:prstGeom>
          <a:noFill/>
          <a:ln w="28575">
            <a:solidFill>
              <a:srgbClr val="6699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pic>
        <p:nvPicPr>
          <p:cNvPr id="22542" name="图片 3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文本框 38"/>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Text Organization</a:t>
            </a:r>
            <a:endParaRPr lang="zh-CN" altLang="en-US" sz="4400" dirty="0">
              <a:solidFill>
                <a:schemeClr val="bg1">
                  <a:lumMod val="95000"/>
                </a:schemeClr>
              </a:solidFill>
            </a:endParaRPr>
          </a:p>
        </p:txBody>
      </p:sp>
      <p:pic>
        <p:nvPicPr>
          <p:cNvPr id="22544" name="图片 1">
            <a:hlinkClick r:id="rId9" action="ppaction://hlinksldjump"/>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396038" y="4679950"/>
            <a:ext cx="23082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539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6539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65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5393" grpId="0" animBg="1"/>
      <p:bldP spid="1465394" grpId="0" animBg="1"/>
      <p:bldP spid="146539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endParaRPr lang="zh-CN" altLang="en-US" smtClean="0"/>
          </a:p>
        </p:txBody>
      </p:sp>
      <p:pic>
        <p:nvPicPr>
          <p:cNvPr id="409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8275"/>
            <a:ext cx="8418513"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908175" y="525463"/>
            <a:ext cx="4967288" cy="769937"/>
          </a:xfrm>
          <a:prstGeom prst="rect">
            <a:avLst/>
          </a:prstGeom>
          <a:noFill/>
        </p:spPr>
        <p:txBody>
          <a:bodyPr>
            <a:spAutoFit/>
          </a:bodyPr>
          <a:lstStyle/>
          <a:p>
            <a:pPr>
              <a:defRPr/>
            </a:pPr>
            <a:r>
              <a:rPr lang="en-US" altLang="zh-CN" sz="4400" dirty="0">
                <a:solidFill>
                  <a:schemeClr val="bg1">
                    <a:lumMod val="95000"/>
                  </a:schemeClr>
                </a:solidFill>
              </a:rPr>
              <a:t>Warm-up</a:t>
            </a:r>
            <a:endParaRPr lang="zh-CN" altLang="en-US" sz="4400" dirty="0">
              <a:solidFill>
                <a:schemeClr val="bg1">
                  <a:lumMod val="95000"/>
                </a:schemeClr>
              </a:solidFill>
            </a:endParaRPr>
          </a:p>
        </p:txBody>
      </p:sp>
      <p:pic>
        <p:nvPicPr>
          <p:cNvPr id="4101" name="内容占位符 7"/>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22275" y="1801813"/>
            <a:ext cx="8418513" cy="4940300"/>
          </a:xfrm>
        </p:spPr>
      </p:pic>
    </p:spTree>
  </p:cSld>
  <p:clrMapOvr>
    <a:masterClrMapping/>
  </p:clrMapOvr>
  <p:transition>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endParaRPr lang="zh-CN" altLang="en-US" smtClean="0"/>
          </a:p>
        </p:txBody>
      </p:sp>
      <p:pic>
        <p:nvPicPr>
          <p:cNvPr id="2457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Text Organization</a:t>
            </a:r>
            <a:endParaRPr lang="zh-CN" altLang="en-US" sz="4400" dirty="0">
              <a:solidFill>
                <a:schemeClr val="bg1">
                  <a:lumMod val="95000"/>
                </a:schemeClr>
              </a:solidFill>
            </a:endParaRPr>
          </a:p>
        </p:txBody>
      </p:sp>
      <p:pic>
        <p:nvPicPr>
          <p:cNvPr id="24581"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205038"/>
            <a:ext cx="338455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矩形 16"/>
          <p:cNvSpPr>
            <a:spLocks noChangeArrowheads="1"/>
          </p:cNvSpPr>
          <p:nvPr/>
        </p:nvSpPr>
        <p:spPr bwMode="auto">
          <a:xfrm>
            <a:off x="3232150" y="6021388"/>
            <a:ext cx="2319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3200">
                <a:latin typeface="Kunstler Script" panose="030304020206070D0D06" pitchFamily="66" charset="0"/>
              </a:rPr>
              <a:t>The Eiffel Tower </a:t>
            </a:r>
          </a:p>
        </p:txBody>
      </p:sp>
      <p:pic>
        <p:nvPicPr>
          <p:cNvPr id="69639" name="图片 7">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00788" y="1836738"/>
            <a:ext cx="2397125"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图片 12">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12763" y="1941513"/>
            <a:ext cx="2357437"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矩形 20"/>
          <p:cNvSpPr>
            <a:spLocks noChangeArrowheads="1"/>
          </p:cNvSpPr>
          <p:nvPr/>
        </p:nvSpPr>
        <p:spPr bwMode="auto">
          <a:xfrm>
            <a:off x="512763" y="2932113"/>
            <a:ext cx="1463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a:solidFill>
                  <a:schemeClr val="bg1"/>
                </a:solidFill>
              </a:rPr>
              <a:t>Parisians</a:t>
            </a:r>
            <a:endParaRPr lang="zh-CN" altLang="en-US" sz="2400">
              <a:solidFill>
                <a:schemeClr val="bg1"/>
              </a:solidFill>
            </a:endParaRPr>
          </a:p>
        </p:txBody>
      </p:sp>
      <p:sp>
        <p:nvSpPr>
          <p:cNvPr id="22" name="爆炸形 1 21">
            <a:hlinkClick r:id="rId8" action="ppaction://hlinksldjump"/>
          </p:cNvPr>
          <p:cNvSpPr/>
          <p:nvPr/>
        </p:nvSpPr>
        <p:spPr>
          <a:xfrm>
            <a:off x="6662738" y="3498850"/>
            <a:ext cx="2085975" cy="180975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get hell </a:t>
            </a:r>
          </a:p>
        </p:txBody>
      </p:sp>
      <p:sp>
        <p:nvSpPr>
          <p:cNvPr id="23" name="爆炸形 2 22"/>
          <p:cNvSpPr/>
          <p:nvPr/>
        </p:nvSpPr>
        <p:spPr>
          <a:xfrm>
            <a:off x="323850" y="3498850"/>
            <a:ext cx="2836863" cy="1658938"/>
          </a:xfrm>
          <a:prstGeom prst="irregularSeal2">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admire</a:t>
            </a:r>
            <a:endParaRPr lang="zh-CN" altLang="en-US" dirty="0"/>
          </a:p>
        </p:txBody>
      </p:sp>
      <p:sp>
        <p:nvSpPr>
          <p:cNvPr id="69644" name="矩形 2">
            <a:hlinkClick r:id="rId9" action="ppaction://hlinksldjump"/>
          </p:cNvPr>
          <p:cNvSpPr>
            <a:spLocks noChangeArrowheads="1"/>
          </p:cNvSpPr>
          <p:nvPr/>
        </p:nvSpPr>
        <p:spPr bwMode="auto">
          <a:xfrm>
            <a:off x="6203950" y="5257800"/>
            <a:ext cx="30035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spcBef>
                <a:spcPct val="0"/>
              </a:spcBef>
            </a:pPr>
            <a:r>
              <a:rPr lang="en-US" altLang="zh-CN" sz="2400">
                <a:latin typeface="Times New Roman" panose="02020603050405020304" pitchFamily="18" charset="0"/>
                <a:cs typeface="Times New Roman" panose="02020603050405020304" pitchFamily="18" charset="0"/>
              </a:rPr>
              <a:t>a resounding letter</a:t>
            </a:r>
          </a:p>
        </p:txBody>
      </p:sp>
      <p:sp>
        <p:nvSpPr>
          <p:cNvPr id="69645" name="矩形 5"/>
          <p:cNvSpPr>
            <a:spLocks noChangeArrowheads="1"/>
          </p:cNvSpPr>
          <p:nvPr/>
        </p:nvSpPr>
        <p:spPr bwMode="auto">
          <a:xfrm>
            <a:off x="6216650" y="5641975"/>
            <a:ext cx="27543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pPr>
            <a:r>
              <a:rPr lang="en-US" altLang="zh-CN" sz="2400">
                <a:latin typeface="Times New Roman" panose="02020603050405020304" pitchFamily="18" charset="0"/>
                <a:cs typeface="Times New Roman" panose="02020603050405020304" pitchFamily="18" charset="0"/>
              </a:rPr>
              <a:t>Maupassant’s never relenting attitude</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9640"/>
                                        </p:tgtEl>
                                        <p:attrNameLst>
                                          <p:attrName>style.visibility</p:attrName>
                                        </p:attrNameLst>
                                      </p:cBhvr>
                                      <p:to>
                                        <p:strVal val="visible"/>
                                      </p:to>
                                    </p:set>
                                    <p:animEffect transition="in" filter="fade">
                                      <p:cBhvr>
                                        <p:cTn id="7" dur="1000"/>
                                        <p:tgtEl>
                                          <p:spTgt spid="69640"/>
                                        </p:tgtEl>
                                      </p:cBhvr>
                                    </p:animEffect>
                                    <p:anim calcmode="lin" valueType="num">
                                      <p:cBhvr>
                                        <p:cTn id="8" dur="1000" fill="hold"/>
                                        <p:tgtEl>
                                          <p:spTgt spid="69640"/>
                                        </p:tgtEl>
                                        <p:attrNameLst>
                                          <p:attrName>ppt_x</p:attrName>
                                        </p:attrNameLst>
                                      </p:cBhvr>
                                      <p:tavLst>
                                        <p:tav tm="0">
                                          <p:val>
                                            <p:strVal val="#ppt_x"/>
                                          </p:val>
                                        </p:tav>
                                        <p:tav tm="100000">
                                          <p:val>
                                            <p:strVal val="#ppt_x"/>
                                          </p:val>
                                        </p:tav>
                                      </p:tavLst>
                                    </p:anim>
                                    <p:anim calcmode="lin" valueType="num">
                                      <p:cBhvr>
                                        <p:cTn id="9" dur="1000" fill="hold"/>
                                        <p:tgtEl>
                                          <p:spTgt spid="69640"/>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9641"/>
                                        </p:tgtEl>
                                        <p:attrNameLst>
                                          <p:attrName>style.visibility</p:attrName>
                                        </p:attrNameLst>
                                      </p:cBhvr>
                                      <p:to>
                                        <p:strVal val="visible"/>
                                      </p:to>
                                    </p:set>
                                    <p:animEffect transition="in" filter="fade">
                                      <p:cBhvr>
                                        <p:cTn id="14" dur="1000"/>
                                        <p:tgtEl>
                                          <p:spTgt spid="69641"/>
                                        </p:tgtEl>
                                      </p:cBhvr>
                                    </p:animEffect>
                                    <p:anim calcmode="lin" valueType="num">
                                      <p:cBhvr>
                                        <p:cTn id="15" dur="1000" fill="hold"/>
                                        <p:tgtEl>
                                          <p:spTgt spid="69641"/>
                                        </p:tgtEl>
                                        <p:attrNameLst>
                                          <p:attrName>ppt_x</p:attrName>
                                        </p:attrNameLst>
                                      </p:cBhvr>
                                      <p:tavLst>
                                        <p:tav tm="0">
                                          <p:val>
                                            <p:strVal val="#ppt_x"/>
                                          </p:val>
                                        </p:tav>
                                        <p:tav tm="100000">
                                          <p:val>
                                            <p:strVal val="#ppt_x"/>
                                          </p:val>
                                        </p:tav>
                                      </p:tavLst>
                                    </p:anim>
                                    <p:anim calcmode="lin" valueType="num">
                                      <p:cBhvr>
                                        <p:cTn id="16" dur="1000" fill="hold"/>
                                        <p:tgtEl>
                                          <p:spTgt spid="69641"/>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69639"/>
                                        </p:tgtEl>
                                        <p:attrNameLst>
                                          <p:attrName>style.visibility</p:attrName>
                                        </p:attrNameLst>
                                      </p:cBhvr>
                                      <p:to>
                                        <p:strVal val="visible"/>
                                      </p:to>
                                    </p:set>
                                    <p:animEffect transition="in" filter="fade">
                                      <p:cBhvr>
                                        <p:cTn id="28" dur="1000"/>
                                        <p:tgtEl>
                                          <p:spTgt spid="69639"/>
                                        </p:tgtEl>
                                      </p:cBhvr>
                                    </p:animEffect>
                                    <p:anim calcmode="lin" valueType="num">
                                      <p:cBhvr>
                                        <p:cTn id="29" dur="1000" fill="hold"/>
                                        <p:tgtEl>
                                          <p:spTgt spid="69639"/>
                                        </p:tgtEl>
                                        <p:attrNameLst>
                                          <p:attrName>ppt_x</p:attrName>
                                        </p:attrNameLst>
                                      </p:cBhvr>
                                      <p:tavLst>
                                        <p:tav tm="0">
                                          <p:val>
                                            <p:strVal val="#ppt_x"/>
                                          </p:val>
                                        </p:tav>
                                        <p:tav tm="100000">
                                          <p:val>
                                            <p:strVal val="#ppt_x"/>
                                          </p:val>
                                        </p:tav>
                                      </p:tavLst>
                                    </p:anim>
                                    <p:anim calcmode="lin" valueType="num">
                                      <p:cBhvr>
                                        <p:cTn id="30" dur="1000" fill="hold"/>
                                        <p:tgtEl>
                                          <p:spTgt spid="69639"/>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69644"/>
                                        </p:tgtEl>
                                        <p:attrNameLst>
                                          <p:attrName>style.visibility</p:attrName>
                                        </p:attrNameLst>
                                      </p:cBhvr>
                                      <p:to>
                                        <p:strVal val="visible"/>
                                      </p:to>
                                    </p:set>
                                    <p:animEffect transition="in" filter="fade">
                                      <p:cBhvr>
                                        <p:cTn id="42" dur="1000"/>
                                        <p:tgtEl>
                                          <p:spTgt spid="69644"/>
                                        </p:tgtEl>
                                      </p:cBhvr>
                                    </p:animEffect>
                                    <p:anim calcmode="lin" valueType="num">
                                      <p:cBhvr>
                                        <p:cTn id="43" dur="1000" fill="hold"/>
                                        <p:tgtEl>
                                          <p:spTgt spid="69644"/>
                                        </p:tgtEl>
                                        <p:attrNameLst>
                                          <p:attrName>ppt_x</p:attrName>
                                        </p:attrNameLst>
                                      </p:cBhvr>
                                      <p:tavLst>
                                        <p:tav tm="0">
                                          <p:val>
                                            <p:strVal val="#ppt_x"/>
                                          </p:val>
                                        </p:tav>
                                        <p:tav tm="100000">
                                          <p:val>
                                            <p:strVal val="#ppt_x"/>
                                          </p:val>
                                        </p:tav>
                                      </p:tavLst>
                                    </p:anim>
                                    <p:anim calcmode="lin" valueType="num">
                                      <p:cBhvr>
                                        <p:cTn id="44" dur="1000" fill="hold"/>
                                        <p:tgtEl>
                                          <p:spTgt spid="69644"/>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69645"/>
                                        </p:tgtEl>
                                        <p:attrNameLst>
                                          <p:attrName>style.visibility</p:attrName>
                                        </p:attrNameLst>
                                      </p:cBhvr>
                                      <p:to>
                                        <p:strVal val="visible"/>
                                      </p:to>
                                    </p:set>
                                    <p:animEffect transition="in" filter="fade">
                                      <p:cBhvr>
                                        <p:cTn id="49" dur="1000"/>
                                        <p:tgtEl>
                                          <p:spTgt spid="69645"/>
                                        </p:tgtEl>
                                      </p:cBhvr>
                                    </p:animEffect>
                                    <p:anim calcmode="lin" valueType="num">
                                      <p:cBhvr>
                                        <p:cTn id="50" dur="1000" fill="hold"/>
                                        <p:tgtEl>
                                          <p:spTgt spid="69645"/>
                                        </p:tgtEl>
                                        <p:attrNameLst>
                                          <p:attrName>ppt_x</p:attrName>
                                        </p:attrNameLst>
                                      </p:cBhvr>
                                      <p:tavLst>
                                        <p:tav tm="0">
                                          <p:val>
                                            <p:strVal val="#ppt_x"/>
                                          </p:val>
                                        </p:tav>
                                        <p:tav tm="100000">
                                          <p:val>
                                            <p:strVal val="#ppt_x"/>
                                          </p:val>
                                        </p:tav>
                                      </p:tavLst>
                                    </p:anim>
                                    <p:anim calcmode="lin" valueType="num">
                                      <p:cBhvr>
                                        <p:cTn id="51" dur="1000" fill="hold"/>
                                        <p:tgtEl>
                                          <p:spTgt spid="696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1" grpId="0"/>
      <p:bldP spid="22" grpId="0" animBg="1"/>
      <p:bldP spid="23" grpId="0" animBg="1"/>
      <p:bldP spid="69644" grpId="0"/>
      <p:bldP spid="696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endParaRPr lang="zh-CN" altLang="en-US" smtClean="0"/>
          </a:p>
        </p:txBody>
      </p:sp>
      <p:pic>
        <p:nvPicPr>
          <p:cNvPr id="25603"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Text Organization</a:t>
            </a:r>
            <a:endParaRPr lang="zh-CN" altLang="en-US" sz="4400" dirty="0">
              <a:solidFill>
                <a:schemeClr val="bg1">
                  <a:lumMod val="95000"/>
                </a:schemeClr>
              </a:solidFill>
            </a:endParaRPr>
          </a:p>
        </p:txBody>
      </p:sp>
      <p:pic>
        <p:nvPicPr>
          <p:cNvPr id="25605" name="图片 10">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90838" y="2857500"/>
            <a:ext cx="338455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矩形 16"/>
          <p:cNvSpPr>
            <a:spLocks noChangeArrowheads="1"/>
          </p:cNvSpPr>
          <p:nvPr/>
        </p:nvSpPr>
        <p:spPr bwMode="auto">
          <a:xfrm>
            <a:off x="3484563" y="5949950"/>
            <a:ext cx="23193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3200">
                <a:latin typeface="Kunstler Script" panose="030304020206070D0D06" pitchFamily="66" charset="0"/>
              </a:rPr>
              <a:t>The Eiffel Tower </a:t>
            </a:r>
          </a:p>
        </p:txBody>
      </p:sp>
      <p:pic>
        <p:nvPicPr>
          <p:cNvPr id="70663"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46838" y="1836738"/>
            <a:ext cx="2251075"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矩形 20"/>
          <p:cNvSpPr>
            <a:spLocks noChangeArrowheads="1"/>
          </p:cNvSpPr>
          <p:nvPr/>
        </p:nvSpPr>
        <p:spPr bwMode="auto">
          <a:xfrm>
            <a:off x="512763" y="2932113"/>
            <a:ext cx="1463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a:solidFill>
                  <a:schemeClr val="bg1"/>
                </a:solidFill>
              </a:rPr>
              <a:t>Parisians</a:t>
            </a:r>
            <a:endParaRPr lang="zh-CN" altLang="en-US" sz="2400">
              <a:solidFill>
                <a:schemeClr val="bg1"/>
              </a:solidFill>
            </a:endParaRPr>
          </a:p>
        </p:txBody>
      </p:sp>
      <p:sp>
        <p:nvSpPr>
          <p:cNvPr id="22" name="爆炸形 1 21">
            <a:hlinkClick r:id="rId6" action="ppaction://hlinksldjump"/>
          </p:cNvPr>
          <p:cNvSpPr/>
          <p:nvPr/>
        </p:nvSpPr>
        <p:spPr>
          <a:xfrm>
            <a:off x="6662738" y="3498850"/>
            <a:ext cx="2085975" cy="938213"/>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exalt </a:t>
            </a:r>
          </a:p>
        </p:txBody>
      </p:sp>
      <p:sp>
        <p:nvSpPr>
          <p:cNvPr id="23" name="爆炸形 2 22"/>
          <p:cNvSpPr/>
          <p:nvPr/>
        </p:nvSpPr>
        <p:spPr>
          <a:xfrm>
            <a:off x="674688" y="3900488"/>
            <a:ext cx="2044700" cy="912812"/>
          </a:xfrm>
          <a:prstGeom prst="irregularSeal2">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visits</a:t>
            </a:r>
            <a:endParaRPr lang="zh-CN" altLang="en-US" dirty="0"/>
          </a:p>
        </p:txBody>
      </p:sp>
      <p:pic>
        <p:nvPicPr>
          <p:cNvPr id="70667" name="图片 2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8625" y="1836738"/>
            <a:ext cx="2563813"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8" name="矩形 24">
            <a:hlinkClick r:id="rId8" action="ppaction://hlinksldjump"/>
          </p:cNvPr>
          <p:cNvSpPr>
            <a:spLocks noChangeArrowheads="1"/>
          </p:cNvSpPr>
          <p:nvPr/>
        </p:nvSpPr>
        <p:spPr bwMode="auto">
          <a:xfrm>
            <a:off x="490538" y="4703763"/>
            <a:ext cx="2557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a:t>love at first sight</a:t>
            </a:r>
          </a:p>
        </p:txBody>
      </p:sp>
      <p:sp>
        <p:nvSpPr>
          <p:cNvPr id="70669" name="矩形 25">
            <a:hlinkClick r:id="rId9" action="ppaction://hlinksldjump"/>
          </p:cNvPr>
          <p:cNvSpPr>
            <a:spLocks noChangeArrowheads="1"/>
          </p:cNvSpPr>
          <p:nvPr/>
        </p:nvSpPr>
        <p:spPr bwMode="auto">
          <a:xfrm>
            <a:off x="3278188" y="2093913"/>
            <a:ext cx="2944812"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spcBef>
                <a:spcPct val="0"/>
              </a:spcBef>
              <a:buFontTx/>
              <a:buNone/>
            </a:pPr>
            <a:r>
              <a:rPr lang="en-US" altLang="zh-CN" sz="2400" i="1">
                <a:solidFill>
                  <a:srgbClr val="C00000"/>
                </a:solidFill>
              </a:rPr>
              <a:t>the </a:t>
            </a:r>
            <a:r>
              <a:rPr lang="en-US" altLang="zh-CN" sz="2400">
                <a:solidFill>
                  <a:srgbClr val="C00000"/>
                </a:solidFill>
              </a:rPr>
              <a:t>symbol of Paris</a:t>
            </a:r>
          </a:p>
        </p:txBody>
      </p:sp>
      <p:sp>
        <p:nvSpPr>
          <p:cNvPr id="70670" name="矩形 26"/>
          <p:cNvSpPr>
            <a:spLocks noChangeArrowheads="1"/>
          </p:cNvSpPr>
          <p:nvPr/>
        </p:nvSpPr>
        <p:spPr bwMode="auto">
          <a:xfrm>
            <a:off x="3092450" y="2562225"/>
            <a:ext cx="33162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spcBef>
                <a:spcPct val="0"/>
              </a:spcBef>
              <a:buFontTx/>
              <a:buNone/>
            </a:pPr>
            <a:r>
              <a:rPr lang="en-US" altLang="zh-CN" sz="2400" i="1">
                <a:solidFill>
                  <a:srgbClr val="C00000"/>
                </a:solidFill>
              </a:rPr>
              <a:t>the </a:t>
            </a:r>
            <a:r>
              <a:rPr lang="en-US" altLang="zh-CN" sz="2400">
                <a:solidFill>
                  <a:srgbClr val="C00000"/>
                </a:solidFill>
              </a:rPr>
              <a:t>symbol of France</a:t>
            </a:r>
          </a:p>
        </p:txBody>
      </p:sp>
      <p:sp>
        <p:nvSpPr>
          <p:cNvPr id="29" name="矩形 28">
            <a:hlinkClick r:id="rId10" action="ppaction://hlinksldjump"/>
          </p:cNvPr>
          <p:cNvSpPr/>
          <p:nvPr/>
        </p:nvSpPr>
        <p:spPr>
          <a:xfrm>
            <a:off x="6156325" y="4672013"/>
            <a:ext cx="2879725" cy="830262"/>
          </a:xfrm>
          <a:prstGeom prst="rect">
            <a:avLst/>
          </a:prstGeom>
          <a:solidFill>
            <a:schemeClr val="bg1">
              <a:lumMod val="50000"/>
            </a:schemeClr>
          </a:solidFill>
        </p:spPr>
        <p:txBody>
          <a:bodyPr>
            <a:spAutoFit/>
          </a:bodyPr>
          <a:lstStyle/>
          <a:p>
            <a:pPr>
              <a:defRPr/>
            </a:pPr>
            <a:r>
              <a:rPr lang="en-US" altLang="zh-CN" dirty="0">
                <a:solidFill>
                  <a:schemeClr val="bg1"/>
                </a:solidFill>
                <a:latin typeface="Times New Roman" panose="02020603050405020304" pitchFamily="18" charset="0"/>
                <a:cs typeface="Times New Roman" panose="02020603050405020304" pitchFamily="18" charset="0"/>
              </a:rPr>
              <a:t>Attempts to destroy it, but in vain</a:t>
            </a:r>
          </a:p>
        </p:txBody>
      </p:sp>
      <p:sp>
        <p:nvSpPr>
          <p:cNvPr id="70672" name="矩形 29"/>
          <p:cNvSpPr>
            <a:spLocks noChangeArrowheads="1"/>
          </p:cNvSpPr>
          <p:nvPr/>
        </p:nvSpPr>
        <p:spPr bwMode="auto">
          <a:xfrm>
            <a:off x="6270625" y="5537200"/>
            <a:ext cx="10207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80975" indent="-180975">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pPr>
            <a:r>
              <a:rPr lang="en-US" altLang="zh-CN" sz="2000">
                <a:latin typeface="Times New Roman" panose="02020603050405020304" pitchFamily="18" charset="0"/>
                <a:cs typeface="Times New Roman" panose="02020603050405020304" pitchFamily="18" charset="0"/>
              </a:rPr>
              <a:t>Hitler</a:t>
            </a:r>
          </a:p>
        </p:txBody>
      </p:sp>
      <p:sp>
        <p:nvSpPr>
          <p:cNvPr id="70673" name="矩形 30"/>
          <p:cNvSpPr>
            <a:spLocks noChangeArrowheads="1"/>
          </p:cNvSpPr>
          <p:nvPr/>
        </p:nvSpPr>
        <p:spPr bwMode="auto">
          <a:xfrm>
            <a:off x="6270625" y="5811838"/>
            <a:ext cx="2035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80975" indent="-180975">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pPr>
            <a:r>
              <a:rPr lang="en-US" altLang="zh-CN" sz="2000">
                <a:latin typeface="Times New Roman" panose="02020603050405020304" pitchFamily="18" charset="0"/>
                <a:cs typeface="Times New Roman" panose="02020603050405020304" pitchFamily="18" charset="0"/>
              </a:rPr>
              <a:t>Algerian rebels</a:t>
            </a:r>
          </a:p>
        </p:txBody>
      </p:sp>
      <p:sp>
        <p:nvSpPr>
          <p:cNvPr id="32" name="矩形 31"/>
          <p:cNvSpPr/>
          <p:nvPr/>
        </p:nvSpPr>
        <p:spPr>
          <a:xfrm>
            <a:off x="6300788" y="6111875"/>
            <a:ext cx="4572000" cy="708025"/>
          </a:xfrm>
          <a:prstGeom prst="rect">
            <a:avLst/>
          </a:prstGeom>
        </p:spPr>
        <p:txBody>
          <a:bodyPr>
            <a:spAutoFit/>
          </a:bodyPr>
          <a:lstStyle/>
          <a:p>
            <a:pPr marL="180975" indent="-180975">
              <a:buFont typeface="Arial" panose="020B0604020202020204" pitchFamily="34" charset="0"/>
              <a:buChar char="•"/>
              <a:defRPr/>
            </a:pPr>
            <a:r>
              <a:rPr lang="en-US" altLang="zh-CN" sz="2000" dirty="0">
                <a:latin typeface="Times New Roman" panose="02020603050405020304" pitchFamily="18" charset="0"/>
                <a:cs typeface="Times New Roman" panose="02020603050405020304" pitchFamily="18" charset="0"/>
              </a:rPr>
              <a:t>French right-wing </a:t>
            </a:r>
          </a:p>
          <a:p>
            <a:pPr>
              <a:defRPr/>
            </a:pPr>
            <a:r>
              <a:rPr lang="en-US" altLang="zh-CN" sz="2000" dirty="0">
                <a:latin typeface="Times New Roman" panose="02020603050405020304" pitchFamily="18" charset="0"/>
                <a:cs typeface="Times New Roman" panose="02020603050405020304" pitchFamily="18" charset="0"/>
              </a:rPr>
              <a:t>   military opponents</a:t>
            </a:r>
          </a:p>
        </p:txBody>
      </p:sp>
      <p:sp>
        <p:nvSpPr>
          <p:cNvPr id="33" name="矩形 32"/>
          <p:cNvSpPr/>
          <p:nvPr/>
        </p:nvSpPr>
        <p:spPr>
          <a:xfrm>
            <a:off x="3333750" y="3965575"/>
            <a:ext cx="2498725" cy="1200150"/>
          </a:xfrm>
          <a:prstGeom prst="rect">
            <a:avLst/>
          </a:prstGeom>
          <a:solidFill>
            <a:schemeClr val="accent6">
              <a:lumMod val="20000"/>
              <a:lumOff val="80000"/>
            </a:schemeClr>
          </a:solidFill>
        </p:spPr>
        <p:txBody>
          <a:bodyPr>
            <a:spAutoFit/>
          </a:bodyPr>
          <a:lstStyle/>
          <a:p>
            <a:pPr algn="ctr">
              <a:defRPr/>
            </a:pPr>
            <a:r>
              <a:rPr lang="en-US" altLang="zh-CN" dirty="0">
                <a:solidFill>
                  <a:schemeClr val="accent6">
                    <a:lumMod val="75000"/>
                  </a:schemeClr>
                </a:solidFill>
              </a:rPr>
              <a:t>from human structure to human symbol </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70667"/>
                                        </p:tgtEl>
                                        <p:attrNameLst>
                                          <p:attrName>style.visibility</p:attrName>
                                        </p:attrNameLst>
                                      </p:cBhvr>
                                      <p:to>
                                        <p:strVal val="visible"/>
                                      </p:to>
                                    </p:set>
                                    <p:animEffect transition="in" filter="fade">
                                      <p:cBhvr>
                                        <p:cTn id="7" dur="1000"/>
                                        <p:tgtEl>
                                          <p:spTgt spid="70667"/>
                                        </p:tgtEl>
                                      </p:cBhvr>
                                    </p:animEffect>
                                    <p:anim calcmode="lin" valueType="num">
                                      <p:cBhvr>
                                        <p:cTn id="8" dur="1000" fill="hold"/>
                                        <p:tgtEl>
                                          <p:spTgt spid="70667"/>
                                        </p:tgtEl>
                                        <p:attrNameLst>
                                          <p:attrName>ppt_x</p:attrName>
                                        </p:attrNameLst>
                                      </p:cBhvr>
                                      <p:tavLst>
                                        <p:tav tm="0">
                                          <p:val>
                                            <p:strVal val="#ppt_x"/>
                                          </p:val>
                                        </p:tav>
                                        <p:tav tm="100000">
                                          <p:val>
                                            <p:strVal val="#ppt_x"/>
                                          </p:val>
                                        </p:tav>
                                      </p:tavLst>
                                    </p:anim>
                                    <p:anim calcmode="lin" valueType="num">
                                      <p:cBhvr>
                                        <p:cTn id="9" dur="1000" fill="hold"/>
                                        <p:tgtEl>
                                          <p:spTgt spid="70667"/>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70668"/>
                                        </p:tgtEl>
                                        <p:attrNameLst>
                                          <p:attrName>style.visibility</p:attrName>
                                        </p:attrNameLst>
                                      </p:cBhvr>
                                      <p:to>
                                        <p:strVal val="visible"/>
                                      </p:to>
                                    </p:set>
                                    <p:animEffect transition="in" filter="fade">
                                      <p:cBhvr>
                                        <p:cTn id="14" dur="1000"/>
                                        <p:tgtEl>
                                          <p:spTgt spid="70668"/>
                                        </p:tgtEl>
                                      </p:cBhvr>
                                    </p:animEffect>
                                    <p:anim calcmode="lin" valueType="num">
                                      <p:cBhvr>
                                        <p:cTn id="15" dur="1000" fill="hold"/>
                                        <p:tgtEl>
                                          <p:spTgt spid="70668"/>
                                        </p:tgtEl>
                                        <p:attrNameLst>
                                          <p:attrName>ppt_x</p:attrName>
                                        </p:attrNameLst>
                                      </p:cBhvr>
                                      <p:tavLst>
                                        <p:tav tm="0">
                                          <p:val>
                                            <p:strVal val="#ppt_x"/>
                                          </p:val>
                                        </p:tav>
                                        <p:tav tm="100000">
                                          <p:val>
                                            <p:strVal val="#ppt_x"/>
                                          </p:val>
                                        </p:tav>
                                      </p:tavLst>
                                    </p:anim>
                                    <p:anim calcmode="lin" valueType="num">
                                      <p:cBhvr>
                                        <p:cTn id="16" dur="1000" fill="hold"/>
                                        <p:tgtEl>
                                          <p:spTgt spid="70668"/>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70670"/>
                                        </p:tgtEl>
                                        <p:attrNameLst>
                                          <p:attrName>style.visibility</p:attrName>
                                        </p:attrNameLst>
                                      </p:cBhvr>
                                      <p:to>
                                        <p:strVal val="visible"/>
                                      </p:to>
                                    </p:set>
                                    <p:anim calcmode="lin" valueType="num">
                                      <p:cBhvr additive="base">
                                        <p:cTn id="28" dur="500" fill="hold"/>
                                        <p:tgtEl>
                                          <p:spTgt spid="70670"/>
                                        </p:tgtEl>
                                        <p:attrNameLst>
                                          <p:attrName>ppt_x</p:attrName>
                                        </p:attrNameLst>
                                      </p:cBhvr>
                                      <p:tavLst>
                                        <p:tav tm="0">
                                          <p:val>
                                            <p:strVal val="#ppt_x"/>
                                          </p:val>
                                        </p:tav>
                                        <p:tav tm="100000">
                                          <p:val>
                                            <p:strVal val="#ppt_x"/>
                                          </p:val>
                                        </p:tav>
                                      </p:tavLst>
                                    </p:anim>
                                    <p:anim calcmode="lin" valueType="num">
                                      <p:cBhvr additive="base">
                                        <p:cTn id="29" dur="500" fill="hold"/>
                                        <p:tgtEl>
                                          <p:spTgt spid="70670"/>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70669"/>
                                        </p:tgtEl>
                                        <p:attrNameLst>
                                          <p:attrName>style.visibility</p:attrName>
                                        </p:attrNameLst>
                                      </p:cBhvr>
                                      <p:to>
                                        <p:strVal val="visible"/>
                                      </p:to>
                                    </p:set>
                                    <p:animEffect transition="in" filter="fade">
                                      <p:cBhvr>
                                        <p:cTn id="34" dur="1000"/>
                                        <p:tgtEl>
                                          <p:spTgt spid="70669"/>
                                        </p:tgtEl>
                                      </p:cBhvr>
                                    </p:animEffect>
                                    <p:anim calcmode="lin" valueType="num">
                                      <p:cBhvr>
                                        <p:cTn id="35" dur="1000" fill="hold"/>
                                        <p:tgtEl>
                                          <p:spTgt spid="70669"/>
                                        </p:tgtEl>
                                        <p:attrNameLst>
                                          <p:attrName>ppt_x</p:attrName>
                                        </p:attrNameLst>
                                      </p:cBhvr>
                                      <p:tavLst>
                                        <p:tav tm="0">
                                          <p:val>
                                            <p:strVal val="#ppt_x"/>
                                          </p:val>
                                        </p:tav>
                                        <p:tav tm="100000">
                                          <p:val>
                                            <p:strVal val="#ppt_x"/>
                                          </p:val>
                                        </p:tav>
                                      </p:tavLst>
                                    </p:anim>
                                    <p:anim calcmode="lin" valueType="num">
                                      <p:cBhvr>
                                        <p:cTn id="36" dur="1000" fill="hold"/>
                                        <p:tgtEl>
                                          <p:spTgt spid="70669"/>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2" presetClass="entr" presetSubtype="0" fill="hold" nodeType="clickEffect">
                                  <p:stCondLst>
                                    <p:cond delay="0"/>
                                  </p:stCondLst>
                                  <p:childTnLst>
                                    <p:set>
                                      <p:cBhvr>
                                        <p:cTn id="40" dur="1" fill="hold">
                                          <p:stCondLst>
                                            <p:cond delay="0"/>
                                          </p:stCondLst>
                                        </p:cTn>
                                        <p:tgtEl>
                                          <p:spTgt spid="70663"/>
                                        </p:tgtEl>
                                        <p:attrNameLst>
                                          <p:attrName>style.visibility</p:attrName>
                                        </p:attrNameLst>
                                      </p:cBhvr>
                                      <p:to>
                                        <p:strVal val="visible"/>
                                      </p:to>
                                    </p:set>
                                    <p:animEffect transition="in" filter="fade">
                                      <p:cBhvr>
                                        <p:cTn id="41" dur="1000"/>
                                        <p:tgtEl>
                                          <p:spTgt spid="70663"/>
                                        </p:tgtEl>
                                      </p:cBhvr>
                                    </p:animEffect>
                                    <p:anim calcmode="lin" valueType="num">
                                      <p:cBhvr>
                                        <p:cTn id="42" dur="1000" fill="hold"/>
                                        <p:tgtEl>
                                          <p:spTgt spid="70663"/>
                                        </p:tgtEl>
                                        <p:attrNameLst>
                                          <p:attrName>ppt_x</p:attrName>
                                        </p:attrNameLst>
                                      </p:cBhvr>
                                      <p:tavLst>
                                        <p:tav tm="0">
                                          <p:val>
                                            <p:strVal val="#ppt_x"/>
                                          </p:val>
                                        </p:tav>
                                        <p:tav tm="100000">
                                          <p:val>
                                            <p:strVal val="#ppt_x"/>
                                          </p:val>
                                        </p:tav>
                                      </p:tavLst>
                                    </p:anim>
                                    <p:anim calcmode="lin" valueType="num">
                                      <p:cBhvr>
                                        <p:cTn id="43" dur="1000" fill="hold"/>
                                        <p:tgtEl>
                                          <p:spTgt spid="70663"/>
                                        </p:tgtEl>
                                        <p:attrNameLst>
                                          <p:attrName>ppt_y</p:attrName>
                                        </p:attrNameLst>
                                      </p:cBhvr>
                                      <p:tavLst>
                                        <p:tav tm="0">
                                          <p:val>
                                            <p:strVal val="#ppt_y+.1"/>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0"/>
                                        <p:tgtEl>
                                          <p:spTgt spid="22"/>
                                        </p:tgtEl>
                                      </p:cBhvr>
                                    </p:animEffect>
                                    <p:anim calcmode="lin" valueType="num">
                                      <p:cBhvr>
                                        <p:cTn id="49" dur="1000" fill="hold"/>
                                        <p:tgtEl>
                                          <p:spTgt spid="22"/>
                                        </p:tgtEl>
                                        <p:attrNameLst>
                                          <p:attrName>ppt_x</p:attrName>
                                        </p:attrNameLst>
                                      </p:cBhvr>
                                      <p:tavLst>
                                        <p:tav tm="0">
                                          <p:val>
                                            <p:strVal val="#ppt_x"/>
                                          </p:val>
                                        </p:tav>
                                        <p:tav tm="100000">
                                          <p:val>
                                            <p:strVal val="#ppt_x"/>
                                          </p:val>
                                        </p:tav>
                                      </p:tavLst>
                                    </p:anim>
                                    <p:anim calcmode="lin" valueType="num">
                                      <p:cBhvr>
                                        <p:cTn id="5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left)">
                                      <p:cBhvr>
                                        <p:cTn id="55" dur="500"/>
                                        <p:tgtEl>
                                          <p:spTgt spid="29"/>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47" presetClass="entr" presetSubtype="0" fill="hold" grpId="0" nodeType="clickEffect">
                                  <p:stCondLst>
                                    <p:cond delay="0"/>
                                  </p:stCondLst>
                                  <p:childTnLst>
                                    <p:set>
                                      <p:cBhvr>
                                        <p:cTn id="59" dur="1" fill="hold">
                                          <p:stCondLst>
                                            <p:cond delay="0"/>
                                          </p:stCondLst>
                                        </p:cTn>
                                        <p:tgtEl>
                                          <p:spTgt spid="70672"/>
                                        </p:tgtEl>
                                        <p:attrNameLst>
                                          <p:attrName>style.visibility</p:attrName>
                                        </p:attrNameLst>
                                      </p:cBhvr>
                                      <p:to>
                                        <p:strVal val="visible"/>
                                      </p:to>
                                    </p:set>
                                    <p:animEffect transition="in" filter="fade">
                                      <p:cBhvr>
                                        <p:cTn id="60" dur="1000"/>
                                        <p:tgtEl>
                                          <p:spTgt spid="70672"/>
                                        </p:tgtEl>
                                      </p:cBhvr>
                                    </p:animEffect>
                                    <p:anim calcmode="lin" valueType="num">
                                      <p:cBhvr>
                                        <p:cTn id="61" dur="1000" fill="hold"/>
                                        <p:tgtEl>
                                          <p:spTgt spid="70672"/>
                                        </p:tgtEl>
                                        <p:attrNameLst>
                                          <p:attrName>ppt_x</p:attrName>
                                        </p:attrNameLst>
                                      </p:cBhvr>
                                      <p:tavLst>
                                        <p:tav tm="0">
                                          <p:val>
                                            <p:strVal val="#ppt_x"/>
                                          </p:val>
                                        </p:tav>
                                        <p:tav tm="100000">
                                          <p:val>
                                            <p:strVal val="#ppt_x"/>
                                          </p:val>
                                        </p:tav>
                                      </p:tavLst>
                                    </p:anim>
                                    <p:anim calcmode="lin" valueType="num">
                                      <p:cBhvr>
                                        <p:cTn id="62" dur="1000" fill="hold"/>
                                        <p:tgtEl>
                                          <p:spTgt spid="70672"/>
                                        </p:tgtEl>
                                        <p:attrNameLst>
                                          <p:attrName>ppt_y</p:attrName>
                                        </p:attrNameLst>
                                      </p:cBhvr>
                                      <p:tavLst>
                                        <p:tav tm="0">
                                          <p:val>
                                            <p:strVal val="#ppt_y-.1"/>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47" presetClass="entr" presetSubtype="0" fill="hold" grpId="0" nodeType="clickEffect">
                                  <p:stCondLst>
                                    <p:cond delay="0"/>
                                  </p:stCondLst>
                                  <p:childTnLst>
                                    <p:set>
                                      <p:cBhvr>
                                        <p:cTn id="66" dur="1" fill="hold">
                                          <p:stCondLst>
                                            <p:cond delay="0"/>
                                          </p:stCondLst>
                                        </p:cTn>
                                        <p:tgtEl>
                                          <p:spTgt spid="70673"/>
                                        </p:tgtEl>
                                        <p:attrNameLst>
                                          <p:attrName>style.visibility</p:attrName>
                                        </p:attrNameLst>
                                      </p:cBhvr>
                                      <p:to>
                                        <p:strVal val="visible"/>
                                      </p:to>
                                    </p:set>
                                    <p:animEffect transition="in" filter="fade">
                                      <p:cBhvr>
                                        <p:cTn id="67" dur="1000"/>
                                        <p:tgtEl>
                                          <p:spTgt spid="70673"/>
                                        </p:tgtEl>
                                      </p:cBhvr>
                                    </p:animEffect>
                                    <p:anim calcmode="lin" valueType="num">
                                      <p:cBhvr>
                                        <p:cTn id="68" dur="1000" fill="hold"/>
                                        <p:tgtEl>
                                          <p:spTgt spid="70673"/>
                                        </p:tgtEl>
                                        <p:attrNameLst>
                                          <p:attrName>ppt_x</p:attrName>
                                        </p:attrNameLst>
                                      </p:cBhvr>
                                      <p:tavLst>
                                        <p:tav tm="0">
                                          <p:val>
                                            <p:strVal val="#ppt_x"/>
                                          </p:val>
                                        </p:tav>
                                        <p:tav tm="100000">
                                          <p:val>
                                            <p:strVal val="#ppt_x"/>
                                          </p:val>
                                        </p:tav>
                                      </p:tavLst>
                                    </p:anim>
                                    <p:anim calcmode="lin" valueType="num">
                                      <p:cBhvr>
                                        <p:cTn id="69" dur="1000" fill="hold"/>
                                        <p:tgtEl>
                                          <p:spTgt spid="70673"/>
                                        </p:tgtEl>
                                        <p:attrNameLst>
                                          <p:attrName>ppt_y</p:attrName>
                                        </p:attrNameLst>
                                      </p:cBhvr>
                                      <p:tavLst>
                                        <p:tav tm="0">
                                          <p:val>
                                            <p:strVal val="#ppt_y-.1"/>
                                          </p:val>
                                        </p:tav>
                                        <p:tav tm="100000">
                                          <p:val>
                                            <p:strVal val="#ppt_y"/>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47" presetClass="entr" presetSubtype="0" fill="hold" grpId="0" nodeType="click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1000"/>
                                        <p:tgtEl>
                                          <p:spTgt spid="32"/>
                                        </p:tgtEl>
                                      </p:cBhvr>
                                    </p:animEffect>
                                    <p:anim calcmode="lin" valueType="num">
                                      <p:cBhvr>
                                        <p:cTn id="75" dur="1000" fill="hold"/>
                                        <p:tgtEl>
                                          <p:spTgt spid="32"/>
                                        </p:tgtEl>
                                        <p:attrNameLst>
                                          <p:attrName>ppt_x</p:attrName>
                                        </p:attrNameLst>
                                      </p:cBhvr>
                                      <p:tavLst>
                                        <p:tav tm="0">
                                          <p:val>
                                            <p:strVal val="#ppt_x"/>
                                          </p:val>
                                        </p:tav>
                                        <p:tav tm="100000">
                                          <p:val>
                                            <p:strVal val="#ppt_x"/>
                                          </p:val>
                                        </p:tav>
                                      </p:tavLst>
                                    </p:anim>
                                    <p:anim calcmode="lin" valueType="num">
                                      <p:cBhvr>
                                        <p:cTn id="7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1000"/>
                                        <p:tgtEl>
                                          <p:spTgt spid="33"/>
                                        </p:tgtEl>
                                      </p:cBhvr>
                                    </p:animEffect>
                                    <p:anim calcmode="lin" valueType="num">
                                      <p:cBhvr>
                                        <p:cTn id="82" dur="1000" fill="hold"/>
                                        <p:tgtEl>
                                          <p:spTgt spid="33"/>
                                        </p:tgtEl>
                                        <p:attrNameLst>
                                          <p:attrName>ppt_x</p:attrName>
                                        </p:attrNameLst>
                                      </p:cBhvr>
                                      <p:tavLst>
                                        <p:tav tm="0">
                                          <p:val>
                                            <p:strVal val="#ppt_x"/>
                                          </p:val>
                                        </p:tav>
                                        <p:tav tm="100000">
                                          <p:val>
                                            <p:strVal val="#ppt_x"/>
                                          </p:val>
                                        </p:tav>
                                      </p:tavLst>
                                    </p:anim>
                                    <p:anim calcmode="lin" valueType="num">
                                      <p:cBhvr>
                                        <p:cTn id="8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70668" grpId="0"/>
      <p:bldP spid="70669" grpId="0"/>
      <p:bldP spid="70670" grpId="0"/>
      <p:bldP spid="29" grpId="0" animBg="1"/>
      <p:bldP spid="70672" grpId="0"/>
      <p:bldP spid="70673" grpId="0"/>
      <p:bldP spid="32" grpId="0"/>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5" name="Rectangle 5"/>
          <p:cNvSpPr>
            <a:spLocks noGrp="1"/>
          </p:cNvSpPr>
          <p:nvPr>
            <p:ph type="title"/>
          </p:nvPr>
        </p:nvSpPr>
        <p:spPr>
          <a:xfrm>
            <a:off x="2865438" y="1379538"/>
            <a:ext cx="8229600" cy="1143000"/>
          </a:xfrm>
        </p:spPr>
        <p:txBody>
          <a:bodyPr/>
          <a:lstStyle/>
          <a:p>
            <a:pPr algn="l">
              <a:defRPr/>
            </a:pPr>
            <a:r>
              <a:rPr lang="en-US" altLang="zh-CN" dirty="0" smtClean="0">
                <a:solidFill>
                  <a:schemeClr val="tx1">
                    <a:lumMod val="95000"/>
                    <a:lumOff val="5000"/>
                  </a:schemeClr>
                </a:solidFill>
              </a:rPr>
              <a:t>Paragraph 4</a:t>
            </a:r>
          </a:p>
        </p:txBody>
      </p:sp>
      <p:sp>
        <p:nvSpPr>
          <p:cNvPr id="26627" name="Rectangle 10"/>
          <p:cNvSpPr>
            <a:spLocks noChangeArrowheads="1"/>
          </p:cNvSpPr>
          <p:nvPr/>
        </p:nvSpPr>
        <p:spPr bwMode="auto">
          <a:xfrm>
            <a:off x="3708400" y="3308350"/>
            <a:ext cx="532923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0"/>
              <a:t>N</a:t>
            </a:r>
            <a:r>
              <a:rPr lang="en-US" altLang="zh-CN" sz="1800"/>
              <a:t>Ô</a:t>
            </a:r>
            <a:r>
              <a:rPr lang="en-US" altLang="zh-CN" sz="2400" b="0"/>
              <a:t>tre Dame: one of the most </a:t>
            </a:r>
          </a:p>
          <a:p>
            <a:pPr>
              <a:buFont typeface="Arial" panose="020B0604020202020204" pitchFamily="34" charset="0"/>
              <a:buNone/>
            </a:pPr>
            <a:r>
              <a:rPr lang="en-US" altLang="zh-CN" sz="2400" b="0"/>
              <a:t>famous cathedrals in Paris, France. </a:t>
            </a:r>
          </a:p>
          <a:p>
            <a:pPr>
              <a:buFont typeface="Arial" panose="020B0604020202020204" pitchFamily="34" charset="0"/>
              <a:buNone/>
            </a:pPr>
            <a:r>
              <a:rPr lang="en-US" altLang="zh-CN" sz="2400" b="0"/>
              <a:t>It is built in the Gothic style</a:t>
            </a:r>
            <a:endParaRPr lang="zh-CN" altLang="en-US" sz="2400" b="0"/>
          </a:p>
        </p:txBody>
      </p:sp>
      <p:sp>
        <p:nvSpPr>
          <p:cNvPr id="26628" name="Rectangle 11"/>
          <p:cNvSpPr>
            <a:spLocks noChangeArrowheads="1"/>
          </p:cNvSpPr>
          <p:nvPr/>
        </p:nvSpPr>
        <p:spPr bwMode="auto">
          <a:xfrm>
            <a:off x="3816350" y="5256213"/>
            <a:ext cx="532765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en-US" sz="2400" b="0"/>
              <a:t>Sacré</a:t>
            </a:r>
            <a:r>
              <a:rPr lang="en-US" altLang="zh-CN" sz="2400" b="0"/>
              <a:t> </a:t>
            </a:r>
            <a:r>
              <a:rPr lang="en-US" altLang="en-US" sz="2400" b="0"/>
              <a:t>Coeur</a:t>
            </a:r>
            <a:r>
              <a:rPr lang="en-US" altLang="zh-CN" sz="2400" b="0"/>
              <a:t>: a famous church in </a:t>
            </a:r>
          </a:p>
          <a:p>
            <a:pPr>
              <a:buFont typeface="Arial" panose="020B0604020202020204" pitchFamily="34" charset="0"/>
              <a:buNone/>
            </a:pPr>
            <a:r>
              <a:rPr lang="en-US" altLang="zh-CN" sz="2400" b="0"/>
              <a:t>Paris built on a hill during the late </a:t>
            </a:r>
          </a:p>
          <a:p>
            <a:pPr>
              <a:buFont typeface="Arial" panose="020B0604020202020204" pitchFamily="34" charset="0"/>
              <a:buNone/>
            </a:pPr>
            <a:r>
              <a:rPr lang="en-US" altLang="zh-CN" sz="2400" b="0"/>
              <a:t>1800s and early 1900s.</a:t>
            </a:r>
            <a:endParaRPr lang="zh-CN" altLang="en-US" sz="2400" b="0"/>
          </a:p>
        </p:txBody>
      </p:sp>
      <p:sp>
        <p:nvSpPr>
          <p:cNvPr id="26629" name="Rectangle 12"/>
          <p:cNvSpPr>
            <a:spLocks noChangeArrowheads="1"/>
          </p:cNvSpPr>
          <p:nvPr/>
        </p:nvSpPr>
        <p:spPr bwMode="auto">
          <a:xfrm>
            <a:off x="-252413" y="2193925"/>
            <a:ext cx="8712201"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a:t>      </a:t>
            </a:r>
            <a:r>
              <a:rPr lang="en-US" altLang="zh-CN" sz="2400">
                <a:latin typeface="Times New Roman" panose="02020603050405020304" pitchFamily="18" charset="0"/>
                <a:cs typeface="Times New Roman" panose="02020603050405020304" pitchFamily="18" charset="0"/>
              </a:rPr>
              <a:t>Scan paragraph 4 for N</a:t>
            </a:r>
            <a:r>
              <a:rPr lang="en-US" altLang="zh-CN" sz="2000">
                <a:latin typeface="Times New Roman" panose="02020603050405020304" pitchFamily="18" charset="0"/>
                <a:cs typeface="Times New Roman" panose="02020603050405020304" pitchFamily="18" charset="0"/>
              </a:rPr>
              <a:t>Ô</a:t>
            </a:r>
            <a:r>
              <a:rPr lang="en-US" altLang="zh-CN" sz="2400">
                <a:latin typeface="Times New Roman" panose="02020603050405020304" pitchFamily="18" charset="0"/>
                <a:cs typeface="Times New Roman" panose="02020603050405020304" pitchFamily="18" charset="0"/>
              </a:rPr>
              <a:t>tre Dame and Sacré Coeur. Work in pairs. Match the accounts with the pictures.</a:t>
            </a:r>
          </a:p>
        </p:txBody>
      </p:sp>
      <p:pic>
        <p:nvPicPr>
          <p:cNvPr id="26630" name="Picture 13" descr="Cathedral-Notre-Dame-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724400"/>
            <a:ext cx="20320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14" descr="Paris_Sacre-Coeu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024188"/>
            <a:ext cx="22320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5119" name="Line 15"/>
          <p:cNvSpPr>
            <a:spLocks noChangeShapeType="1"/>
          </p:cNvSpPr>
          <p:nvPr/>
        </p:nvSpPr>
        <p:spPr bwMode="auto">
          <a:xfrm>
            <a:off x="2865438" y="3944938"/>
            <a:ext cx="936625" cy="1511300"/>
          </a:xfrm>
          <a:prstGeom prst="line">
            <a:avLst/>
          </a:prstGeom>
          <a:noFill/>
          <a:ln w="22225">
            <a:solidFill>
              <a:srgbClr val="003366"/>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55120" name="Line 16"/>
          <p:cNvSpPr>
            <a:spLocks noChangeShapeType="1"/>
          </p:cNvSpPr>
          <p:nvPr/>
        </p:nvSpPr>
        <p:spPr bwMode="auto">
          <a:xfrm flipV="1">
            <a:off x="2413000" y="3640138"/>
            <a:ext cx="1295400" cy="2232025"/>
          </a:xfrm>
          <a:prstGeom prst="line">
            <a:avLst/>
          </a:prstGeom>
          <a:noFill/>
          <a:ln w="22225">
            <a:solidFill>
              <a:srgbClr val="003366"/>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pic>
        <p:nvPicPr>
          <p:cNvPr id="26634" name="图片 2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文本框 22"/>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Text Organization</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51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55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5119" grpId="0" animBg="1"/>
      <p:bldP spid="1455120"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3" name="Rectangle 5"/>
          <p:cNvSpPr>
            <a:spLocks noGrp="1"/>
          </p:cNvSpPr>
          <p:nvPr>
            <p:ph type="title"/>
          </p:nvPr>
        </p:nvSpPr>
        <p:spPr>
          <a:xfrm>
            <a:off x="33338" y="1412875"/>
            <a:ext cx="8229600" cy="1143000"/>
          </a:xfrm>
        </p:spPr>
        <p:txBody>
          <a:bodyPr/>
          <a:lstStyle/>
          <a:p>
            <a:pPr>
              <a:defRPr/>
            </a:pPr>
            <a:r>
              <a:rPr lang="en-US" altLang="zh-CN" dirty="0" smtClean="0">
                <a:solidFill>
                  <a:schemeClr val="tx1">
                    <a:lumMod val="95000"/>
                    <a:lumOff val="5000"/>
                  </a:schemeClr>
                </a:solidFill>
              </a:rPr>
              <a:t>Paragraph 4</a:t>
            </a:r>
          </a:p>
        </p:txBody>
      </p:sp>
      <p:sp>
        <p:nvSpPr>
          <p:cNvPr id="1243142" name="Rectangle 6"/>
          <p:cNvSpPr>
            <a:spLocks noGrp="1" noChangeAspect="1"/>
          </p:cNvSpPr>
          <p:nvPr>
            <p:ph type="body" idx="1"/>
          </p:nvPr>
        </p:nvSpPr>
        <p:spPr>
          <a:xfrm>
            <a:off x="250825" y="2346325"/>
            <a:ext cx="8497888" cy="4525963"/>
          </a:xfrm>
        </p:spPr>
        <p:txBody>
          <a:bodyPr/>
          <a:lstStyle/>
          <a:p>
            <a:pPr>
              <a:buFont typeface="Arial" panose="020B0604020202020204" pitchFamily="34" charset="0"/>
              <a:buNone/>
            </a:pPr>
            <a:r>
              <a:rPr lang="en-US" altLang="zh-CN" sz="2400" smtClean="0">
                <a:latin typeface="Times New Roman" panose="02020603050405020304" pitchFamily="18" charset="0"/>
                <a:cs typeface="Times New Roman" panose="02020603050405020304" pitchFamily="18" charset="0"/>
              </a:rPr>
              <a:t>    Work in pairs and complete the paragraph about N</a:t>
            </a:r>
            <a:r>
              <a:rPr lang="en-US" altLang="zh-CN" sz="2000" smtClean="0">
                <a:latin typeface="Times New Roman" panose="02020603050405020304" pitchFamily="18" charset="0"/>
                <a:cs typeface="Times New Roman" panose="02020603050405020304" pitchFamily="18" charset="0"/>
              </a:rPr>
              <a:t>Ô</a:t>
            </a:r>
            <a:r>
              <a:rPr lang="en-US" altLang="zh-CN" sz="2400" smtClean="0">
                <a:latin typeface="Times New Roman" panose="02020603050405020304" pitchFamily="18" charset="0"/>
                <a:cs typeface="Times New Roman" panose="02020603050405020304" pitchFamily="18" charset="0"/>
              </a:rPr>
              <a:t>tre Dame with the correct form of the words in Activity 4, P138.</a:t>
            </a:r>
          </a:p>
          <a:p>
            <a:pPr>
              <a:buFont typeface="Arial" panose="020B0604020202020204" pitchFamily="34" charset="0"/>
              <a:buNone/>
            </a:pPr>
            <a:r>
              <a:rPr lang="en-US" altLang="zh-CN" sz="2400" smtClean="0"/>
              <a:t>    </a:t>
            </a:r>
          </a:p>
          <a:p>
            <a:pPr>
              <a:buFont typeface="Arial" panose="020B0604020202020204" pitchFamily="34" charset="0"/>
              <a:buNone/>
            </a:pPr>
            <a:r>
              <a:rPr lang="en-US" altLang="zh-CN" sz="2400" b="0" smtClean="0"/>
              <a:t>    The cathedral of N</a:t>
            </a:r>
            <a:r>
              <a:rPr lang="en-US" altLang="zh-CN" sz="2000" b="0" smtClean="0"/>
              <a:t>Ô</a:t>
            </a:r>
            <a:r>
              <a:rPr lang="en-US" altLang="zh-CN" sz="2400" b="0" smtClean="0"/>
              <a:t>tre Dame in Paris is one of the city’s most beautiful Gothic monuments. The site of the cathedral is quite old, and in fact, some archaeologists believe that N</a:t>
            </a:r>
            <a:r>
              <a:rPr lang="en-US" altLang="zh-CN" sz="2000" b="0" smtClean="0"/>
              <a:t>Ô</a:t>
            </a:r>
            <a:r>
              <a:rPr lang="en-US" altLang="zh-CN" sz="2400" b="0" smtClean="0"/>
              <a:t>tre Dame was built on the site of earlier churches and (1) ____________ buildings. Maurice de Sully, Bishop of Paris, decided to build the N</a:t>
            </a:r>
            <a:r>
              <a:rPr lang="en-US" altLang="zh-CN" sz="2000" b="0" smtClean="0"/>
              <a:t>Ô</a:t>
            </a:r>
            <a:r>
              <a:rPr lang="en-US" altLang="zh-CN" sz="2400" b="0" smtClean="0"/>
              <a:t>tre Dame cathedral because the city’s population was growing. </a:t>
            </a:r>
          </a:p>
        </p:txBody>
      </p:sp>
      <p:sp>
        <p:nvSpPr>
          <p:cNvPr id="1243168" name="Rectangle 32"/>
          <p:cNvSpPr>
            <a:spLocks noChangeArrowheads="1"/>
          </p:cNvSpPr>
          <p:nvPr/>
        </p:nvSpPr>
        <p:spPr bwMode="auto">
          <a:xfrm>
            <a:off x="5867400" y="5013325"/>
            <a:ext cx="1489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a:solidFill>
                  <a:srgbClr val="FF0000"/>
                </a:solidFill>
              </a:rPr>
              <a:t>medieval</a:t>
            </a:r>
            <a:endParaRPr lang="zh-CN" altLang="en-US" sz="2400">
              <a:solidFill>
                <a:srgbClr val="FF0000"/>
              </a:solidFill>
            </a:endParaRPr>
          </a:p>
        </p:txBody>
      </p:sp>
      <p:pic>
        <p:nvPicPr>
          <p:cNvPr id="2867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Text Organization</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314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4314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43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3142" grpId="0" build="p"/>
      <p:bldP spid="1243168"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81" name="Rectangle 5"/>
          <p:cNvSpPr>
            <a:spLocks noGrp="1"/>
          </p:cNvSpPr>
          <p:nvPr>
            <p:ph type="title"/>
          </p:nvPr>
        </p:nvSpPr>
        <p:spPr>
          <a:xfrm>
            <a:off x="0" y="1462088"/>
            <a:ext cx="8229600" cy="1143000"/>
          </a:xfrm>
        </p:spPr>
        <p:txBody>
          <a:bodyPr/>
          <a:lstStyle/>
          <a:p>
            <a:pPr>
              <a:defRPr/>
            </a:pPr>
            <a:r>
              <a:rPr lang="en-US" altLang="zh-CN" dirty="0" smtClean="0">
                <a:solidFill>
                  <a:schemeClr val="tx1">
                    <a:lumMod val="95000"/>
                    <a:lumOff val="5000"/>
                  </a:schemeClr>
                </a:solidFill>
              </a:rPr>
              <a:t>Paragraph 4</a:t>
            </a:r>
          </a:p>
        </p:txBody>
      </p:sp>
      <p:sp>
        <p:nvSpPr>
          <p:cNvPr id="1470470" name="Rectangle 6"/>
          <p:cNvSpPr>
            <a:spLocks noGrp="1" noChangeAspect="1"/>
          </p:cNvSpPr>
          <p:nvPr>
            <p:ph type="body" sz="half" idx="1"/>
          </p:nvPr>
        </p:nvSpPr>
        <p:spPr>
          <a:xfrm>
            <a:off x="292100" y="2492375"/>
            <a:ext cx="3995738" cy="4525963"/>
          </a:xfrm>
        </p:spPr>
        <p:txBody>
          <a:bodyPr/>
          <a:lstStyle/>
          <a:p>
            <a:pPr marL="0" indent="0">
              <a:buFont typeface="Arial" panose="020B0604020202020204" pitchFamily="34" charset="0"/>
              <a:buNone/>
            </a:pPr>
            <a:r>
              <a:rPr lang="en-US" altLang="zh-CN" b="0" smtClean="0"/>
              <a:t>It was the first truly (2) ___________ cathedral to be built in France, large enough to both meet the city’s religious needs and to inspire (3) _________ pride in the beauty of its monuments. </a:t>
            </a:r>
          </a:p>
        </p:txBody>
      </p:sp>
      <p:sp>
        <p:nvSpPr>
          <p:cNvPr id="1470484" name="Rectangle 20"/>
          <p:cNvSpPr>
            <a:spLocks noChangeArrowheads="1"/>
          </p:cNvSpPr>
          <p:nvPr/>
        </p:nvSpPr>
        <p:spPr bwMode="auto">
          <a:xfrm>
            <a:off x="539750" y="2894013"/>
            <a:ext cx="1606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a:solidFill>
                  <a:srgbClr val="FF3300"/>
                </a:solidFill>
              </a:rPr>
              <a:t>gigantic</a:t>
            </a:r>
            <a:endParaRPr lang="zh-CN" altLang="en-US">
              <a:solidFill>
                <a:srgbClr val="FF3300"/>
              </a:solidFill>
            </a:endParaRPr>
          </a:p>
        </p:txBody>
      </p:sp>
      <p:sp>
        <p:nvSpPr>
          <p:cNvPr id="1470485" name="Rectangle 21"/>
          <p:cNvSpPr>
            <a:spLocks noChangeArrowheads="1"/>
          </p:cNvSpPr>
          <p:nvPr/>
        </p:nvSpPr>
        <p:spPr bwMode="auto">
          <a:xfrm>
            <a:off x="2411413" y="5084763"/>
            <a:ext cx="9763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a:solidFill>
                  <a:srgbClr val="FF3300"/>
                </a:solidFill>
              </a:rPr>
              <a:t>civic</a:t>
            </a:r>
            <a:endParaRPr lang="zh-CN" altLang="en-US">
              <a:solidFill>
                <a:srgbClr val="FF3300"/>
              </a:solidFill>
            </a:endParaRPr>
          </a:p>
        </p:txBody>
      </p:sp>
      <p:pic>
        <p:nvPicPr>
          <p:cNvPr id="1470487" name="Picture 23" descr="Notre D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2708275"/>
            <a:ext cx="4135437" cy="33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图片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19"/>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Text Organization</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047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704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7048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70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0470" grpId="0" build="p"/>
      <p:bldP spid="1470484" grpId="0"/>
      <p:bldP spid="1470485" grpId="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9" name="Rectangle 5"/>
          <p:cNvSpPr>
            <a:spLocks noGrp="1"/>
          </p:cNvSpPr>
          <p:nvPr>
            <p:ph type="title"/>
          </p:nvPr>
        </p:nvSpPr>
        <p:spPr>
          <a:xfrm>
            <a:off x="277813" y="1412875"/>
            <a:ext cx="8229600" cy="1143000"/>
          </a:xfrm>
        </p:spPr>
        <p:txBody>
          <a:bodyPr/>
          <a:lstStyle/>
          <a:p>
            <a:pPr>
              <a:defRPr/>
            </a:pPr>
            <a:r>
              <a:rPr lang="en-US" altLang="zh-CN" dirty="0" smtClean="0">
                <a:solidFill>
                  <a:schemeClr val="tx1">
                    <a:lumMod val="95000"/>
                    <a:lumOff val="5000"/>
                  </a:schemeClr>
                </a:solidFill>
              </a:rPr>
              <a:t>Paragraph 4</a:t>
            </a:r>
          </a:p>
        </p:txBody>
      </p:sp>
      <p:sp>
        <p:nvSpPr>
          <p:cNvPr id="1476623" name="Rectangle 15"/>
          <p:cNvSpPr>
            <a:spLocks noGrp="1" noChangeAspect="1"/>
          </p:cNvSpPr>
          <p:nvPr>
            <p:ph type="body" sz="half" idx="1"/>
          </p:nvPr>
        </p:nvSpPr>
        <p:spPr>
          <a:xfrm>
            <a:off x="411163" y="2582863"/>
            <a:ext cx="4341812" cy="4525962"/>
          </a:xfrm>
        </p:spPr>
        <p:txBody>
          <a:bodyPr/>
          <a:lstStyle/>
          <a:p>
            <a:pPr marL="0" indent="0">
              <a:buFont typeface="Arial" panose="020B0604020202020204" pitchFamily="34" charset="0"/>
              <a:buNone/>
            </a:pPr>
            <a:r>
              <a:rPr lang="en-US" altLang="zh-CN" sz="2400" b="0" smtClean="0"/>
              <a:t>The cathedral took nearly 200 years to build, and is therefore a blend of different architectural styles. The cathedral is 48 metres wide and its two towers are 69 metres high. Visitors who climb to the top have a wonderful view out over the city of Paris. </a:t>
            </a:r>
            <a:endParaRPr lang="zh-CN" altLang="en-US" sz="2400" b="0" smtClean="0"/>
          </a:p>
        </p:txBody>
      </p:sp>
      <p:pic>
        <p:nvPicPr>
          <p:cNvPr id="1476626" name="Picture 18" descr="notre_dame_at_n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238" y="2608263"/>
            <a:ext cx="3600450" cy="359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图片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Text Organization</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66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7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6623"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7" name="Rectangle 5"/>
          <p:cNvSpPr>
            <a:spLocks noGrp="1"/>
          </p:cNvSpPr>
          <p:nvPr>
            <p:ph type="title"/>
          </p:nvPr>
        </p:nvSpPr>
        <p:spPr>
          <a:xfrm>
            <a:off x="277813" y="1444625"/>
            <a:ext cx="8229600" cy="1143000"/>
          </a:xfrm>
        </p:spPr>
        <p:txBody>
          <a:bodyPr/>
          <a:lstStyle/>
          <a:p>
            <a:pPr>
              <a:defRPr/>
            </a:pPr>
            <a:r>
              <a:rPr lang="en-US" altLang="zh-CN" dirty="0" smtClean="0">
                <a:solidFill>
                  <a:schemeClr val="tx1">
                    <a:lumMod val="95000"/>
                    <a:lumOff val="5000"/>
                  </a:schemeClr>
                </a:solidFill>
              </a:rPr>
              <a:t>Paragraph 4</a:t>
            </a:r>
          </a:p>
        </p:txBody>
      </p:sp>
      <p:sp>
        <p:nvSpPr>
          <p:cNvPr id="1472518" name="Rectangle 6"/>
          <p:cNvSpPr>
            <a:spLocks noGrp="1" noChangeAspect="1"/>
          </p:cNvSpPr>
          <p:nvPr>
            <p:ph type="body" sz="half" idx="1"/>
          </p:nvPr>
        </p:nvSpPr>
        <p:spPr>
          <a:xfrm>
            <a:off x="404813" y="2605088"/>
            <a:ext cx="4114800" cy="4525962"/>
          </a:xfrm>
        </p:spPr>
        <p:txBody>
          <a:bodyPr/>
          <a:lstStyle/>
          <a:p>
            <a:pPr marL="0" indent="0">
              <a:buFont typeface="Arial" panose="020B0604020202020204" pitchFamily="34" charset="0"/>
              <a:buNone/>
            </a:pPr>
            <a:r>
              <a:rPr lang="en-US" altLang="zh-CN" sz="2400" b="0" smtClean="0"/>
              <a:t>Nôtre Dame is particularly famous for its elaborate</a:t>
            </a:r>
          </a:p>
          <a:p>
            <a:pPr marL="0" indent="0">
              <a:buFont typeface="Arial" panose="020B0604020202020204" pitchFamily="34" charset="0"/>
              <a:buNone/>
            </a:pPr>
            <a:r>
              <a:rPr lang="en-US" altLang="zh-CN" sz="2400" b="0" smtClean="0"/>
              <a:t>windows made from colourful stained glass that shines like (4)________ in</a:t>
            </a:r>
          </a:p>
          <a:p>
            <a:pPr marL="0" indent="0">
              <a:buFont typeface="Arial" panose="020B0604020202020204" pitchFamily="34" charset="0"/>
              <a:buNone/>
            </a:pPr>
            <a:r>
              <a:rPr lang="en-US" altLang="zh-CN" sz="2400" b="0" smtClean="0"/>
              <a:t>the sunlight, and the intricate stone carvings that decorate the outside of the cathedral. </a:t>
            </a:r>
            <a:endParaRPr lang="zh-CN" altLang="en-US" sz="2400" b="0" smtClean="0"/>
          </a:p>
        </p:txBody>
      </p:sp>
      <p:sp>
        <p:nvSpPr>
          <p:cNvPr id="1472527" name="Rectangle 15"/>
          <p:cNvSpPr>
            <a:spLocks noChangeArrowheads="1"/>
          </p:cNvSpPr>
          <p:nvPr/>
        </p:nvSpPr>
        <p:spPr bwMode="auto">
          <a:xfrm>
            <a:off x="2462213" y="4149725"/>
            <a:ext cx="116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a:solidFill>
                  <a:srgbClr val="FF3300"/>
                </a:solidFill>
              </a:rPr>
              <a:t>crystal</a:t>
            </a:r>
            <a:endParaRPr lang="zh-CN" altLang="en-US" sz="2400">
              <a:solidFill>
                <a:srgbClr val="FF3300"/>
              </a:solidFill>
            </a:endParaRPr>
          </a:p>
        </p:txBody>
      </p:sp>
      <p:grpSp>
        <p:nvGrpSpPr>
          <p:cNvPr id="3" name="Group 22"/>
          <p:cNvGrpSpPr>
            <a:grpSpLocks/>
          </p:cNvGrpSpPr>
          <p:nvPr/>
        </p:nvGrpSpPr>
        <p:grpSpPr bwMode="auto">
          <a:xfrm>
            <a:off x="4787900" y="2709863"/>
            <a:ext cx="3797300" cy="3503612"/>
            <a:chOff x="2937" y="1152"/>
            <a:chExt cx="2392" cy="2207"/>
          </a:xfrm>
        </p:grpSpPr>
        <p:sp>
          <p:nvSpPr>
            <p:cNvPr id="34824" name="Rectangle 16"/>
            <p:cNvSpPr>
              <a:spLocks noChangeArrowheads="1"/>
            </p:cNvSpPr>
            <p:nvPr/>
          </p:nvSpPr>
          <p:spPr bwMode="auto">
            <a:xfrm>
              <a:off x="3016" y="2795"/>
              <a:ext cx="2259"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lgn="ctr">
                <a:buFont typeface="Arial" panose="020B0604020202020204" pitchFamily="34" charset="0"/>
                <a:buNone/>
              </a:pPr>
              <a:r>
                <a:rPr lang="en-US" altLang="zh-CN" sz="2400" b="0"/>
                <a:t>stained glass windows </a:t>
              </a:r>
            </a:p>
            <a:p>
              <a:pPr algn="ctr">
                <a:buFont typeface="Arial" panose="020B0604020202020204" pitchFamily="34" charset="0"/>
                <a:buNone/>
              </a:pPr>
              <a:r>
                <a:rPr lang="en-US" altLang="zh-CN" sz="2400" b="0"/>
                <a:t>in N</a:t>
              </a:r>
              <a:r>
                <a:rPr lang="en-US" altLang="zh-CN" sz="2000" b="0"/>
                <a:t>Ô</a:t>
              </a:r>
              <a:r>
                <a:rPr lang="en-US" altLang="zh-CN" sz="2400" b="0"/>
                <a:t>tre Dame Cathedral</a:t>
              </a:r>
              <a:endParaRPr lang="zh-CN" altLang="en-US" sz="2400" b="0"/>
            </a:p>
          </p:txBody>
        </p:sp>
        <p:pic>
          <p:nvPicPr>
            <p:cNvPr id="34825" name="Picture 20" descr="notre-dame-chartres-chwind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 y="1152"/>
              <a:ext cx="2392" cy="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4822" name="图片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Text Organization</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251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7251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7251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7252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2518" grpId="0" build="p"/>
      <p:bldP spid="1472527"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5" name="Rectangle 5"/>
          <p:cNvSpPr>
            <a:spLocks noGrp="1"/>
          </p:cNvSpPr>
          <p:nvPr>
            <p:ph type="title"/>
          </p:nvPr>
        </p:nvSpPr>
        <p:spPr>
          <a:xfrm>
            <a:off x="179388" y="1662113"/>
            <a:ext cx="8229600" cy="1143000"/>
          </a:xfrm>
        </p:spPr>
        <p:txBody>
          <a:bodyPr/>
          <a:lstStyle/>
          <a:p>
            <a:pPr>
              <a:defRPr/>
            </a:pPr>
            <a:r>
              <a:rPr lang="en-US" altLang="zh-CN" dirty="0" smtClean="0">
                <a:solidFill>
                  <a:schemeClr val="tx1">
                    <a:lumMod val="95000"/>
                    <a:lumOff val="5000"/>
                  </a:schemeClr>
                </a:solidFill>
              </a:rPr>
              <a:t>Paragraph 4</a:t>
            </a:r>
          </a:p>
        </p:txBody>
      </p:sp>
      <p:sp>
        <p:nvSpPr>
          <p:cNvPr id="1472518" name="Rectangle 6"/>
          <p:cNvSpPr>
            <a:spLocks noGrp="1" noChangeAspect="1"/>
          </p:cNvSpPr>
          <p:nvPr>
            <p:ph type="body" sz="half" idx="1"/>
          </p:nvPr>
        </p:nvSpPr>
        <p:spPr>
          <a:xfrm>
            <a:off x="649288" y="2565400"/>
            <a:ext cx="7988300" cy="4525963"/>
          </a:xfrm>
        </p:spPr>
        <p:txBody>
          <a:bodyPr/>
          <a:lstStyle/>
          <a:p>
            <a:pPr marL="0" indent="0">
              <a:lnSpc>
                <a:spcPct val="150000"/>
              </a:lnSpc>
              <a:buFont typeface="Arial" panose="020B0604020202020204" pitchFamily="34" charset="0"/>
              <a:buNone/>
            </a:pPr>
            <a:r>
              <a:rPr lang="en-US" altLang="zh-CN" sz="2400" b="0" smtClean="0"/>
              <a:t>It is established that France alone had the (5) ________ of erecting such buildings so many years before the modern age. The skill and experience</a:t>
            </a:r>
          </a:p>
          <a:p>
            <a:pPr marL="0" indent="0">
              <a:lnSpc>
                <a:spcPct val="150000"/>
              </a:lnSpc>
              <a:buFont typeface="Arial" panose="020B0604020202020204" pitchFamily="34" charset="0"/>
              <a:buNone/>
            </a:pPr>
            <a:r>
              <a:rPr lang="en-US" altLang="zh-CN" sz="2400" b="0" smtClean="0"/>
              <a:t>acquired in building Nôtre Dame was (6) __________ to architects designing other cathedrals within and beyond the borders of the French nation.</a:t>
            </a:r>
            <a:endParaRPr lang="zh-CN" altLang="en-US" sz="2400" b="0" smtClean="0"/>
          </a:p>
        </p:txBody>
      </p:sp>
      <p:sp>
        <p:nvSpPr>
          <p:cNvPr id="1472527" name="Rectangle 15"/>
          <p:cNvSpPr>
            <a:spLocks noChangeArrowheads="1"/>
          </p:cNvSpPr>
          <p:nvPr/>
        </p:nvSpPr>
        <p:spPr bwMode="auto">
          <a:xfrm>
            <a:off x="395288" y="3189288"/>
            <a:ext cx="1689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a:solidFill>
                  <a:srgbClr val="FF3300"/>
                </a:solidFill>
              </a:rPr>
              <a:t>capability</a:t>
            </a:r>
            <a:endParaRPr lang="zh-CN" altLang="en-US" sz="2400">
              <a:solidFill>
                <a:srgbClr val="FF3300"/>
              </a:solidFill>
            </a:endParaRPr>
          </a:p>
        </p:txBody>
      </p:sp>
      <p:sp>
        <p:nvSpPr>
          <p:cNvPr id="17" name="Rectangle 15"/>
          <p:cNvSpPr>
            <a:spLocks noChangeArrowheads="1"/>
          </p:cNvSpPr>
          <p:nvPr/>
        </p:nvSpPr>
        <p:spPr bwMode="auto">
          <a:xfrm>
            <a:off x="6732588" y="4365625"/>
            <a:ext cx="1778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a:solidFill>
                  <a:srgbClr val="FF3300"/>
                </a:solidFill>
              </a:rPr>
              <a:t>transferred</a:t>
            </a:r>
            <a:endParaRPr lang="zh-CN" altLang="en-US" sz="2400">
              <a:solidFill>
                <a:srgbClr val="FF3300"/>
              </a:solidFill>
            </a:endParaRPr>
          </a:p>
        </p:txBody>
      </p:sp>
      <p:pic>
        <p:nvPicPr>
          <p:cNvPr id="36870" name="图片 14">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Text Organization</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251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7251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725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2518" grpId="0" build="p"/>
      <p:bldP spid="1472527"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3" name="Rectangle 5"/>
          <p:cNvSpPr>
            <a:spLocks noGrp="1"/>
          </p:cNvSpPr>
          <p:nvPr>
            <p:ph type="title"/>
          </p:nvPr>
        </p:nvSpPr>
        <p:spPr>
          <a:xfrm>
            <a:off x="131763" y="1343025"/>
            <a:ext cx="8229600" cy="1143000"/>
          </a:xfrm>
        </p:spPr>
        <p:txBody>
          <a:bodyPr/>
          <a:lstStyle/>
          <a:p>
            <a:pPr>
              <a:defRPr/>
            </a:pPr>
            <a:r>
              <a:rPr lang="en-US" altLang="zh-CN" dirty="0" smtClean="0">
                <a:solidFill>
                  <a:schemeClr val="tx1">
                    <a:lumMod val="95000"/>
                    <a:lumOff val="5000"/>
                  </a:schemeClr>
                </a:solidFill>
              </a:rPr>
              <a:t>Protests</a:t>
            </a:r>
          </a:p>
        </p:txBody>
      </p:sp>
      <p:sp>
        <p:nvSpPr>
          <p:cNvPr id="38915" name="Rectangle 6"/>
          <p:cNvSpPr>
            <a:spLocks noGrp="1" noChangeAspect="1"/>
          </p:cNvSpPr>
          <p:nvPr>
            <p:ph type="body" idx="1"/>
          </p:nvPr>
        </p:nvSpPr>
        <p:spPr>
          <a:xfrm>
            <a:off x="395288" y="2332038"/>
            <a:ext cx="8229600" cy="4525962"/>
          </a:xfrm>
        </p:spPr>
        <p:txBody>
          <a:bodyPr/>
          <a:lstStyle/>
          <a:p>
            <a:pPr>
              <a:buFont typeface="Arial" panose="020B0604020202020204" pitchFamily="34" charset="0"/>
              <a:buNone/>
            </a:pPr>
            <a:r>
              <a:rPr lang="en-US" altLang="zh-CN" sz="2400" smtClean="0"/>
              <a:t>    Read Paragraph 3. Work in pairs and match the protesters with their identities.</a:t>
            </a:r>
          </a:p>
          <a:p>
            <a:pPr>
              <a:buFont typeface="Arial" panose="020B0604020202020204" pitchFamily="34" charset="0"/>
              <a:buNone/>
            </a:pPr>
            <a:r>
              <a:rPr lang="en-US" altLang="zh-CN" sz="2400" smtClean="0"/>
              <a:t>    </a:t>
            </a:r>
            <a:r>
              <a:rPr lang="en-US" altLang="zh-CN" sz="2400" b="0" smtClean="0"/>
              <a:t>Bouguereau </a:t>
            </a:r>
          </a:p>
          <a:p>
            <a:pPr>
              <a:buFont typeface="Arial" panose="020B0604020202020204" pitchFamily="34" charset="0"/>
              <a:buNone/>
            </a:pPr>
            <a:r>
              <a:rPr lang="en-US" altLang="zh-CN" sz="2400" b="0" smtClean="0"/>
              <a:t>    Garnier</a:t>
            </a:r>
          </a:p>
          <a:p>
            <a:pPr>
              <a:buFont typeface="Arial" panose="020B0604020202020204" pitchFamily="34" charset="0"/>
              <a:buNone/>
            </a:pPr>
            <a:r>
              <a:rPr lang="en-US" altLang="zh-CN" sz="2400" b="0" smtClean="0"/>
              <a:t>    Dumas,Jr.</a:t>
            </a:r>
          </a:p>
          <a:p>
            <a:pPr>
              <a:buFont typeface="Arial" panose="020B0604020202020204" pitchFamily="34" charset="0"/>
              <a:buNone/>
            </a:pPr>
            <a:r>
              <a:rPr lang="en-US" altLang="zh-CN" sz="2400" b="0" smtClean="0"/>
              <a:t>    Gounod</a:t>
            </a:r>
          </a:p>
          <a:p>
            <a:pPr>
              <a:buFont typeface="Arial" panose="020B0604020202020204" pitchFamily="34" charset="0"/>
              <a:buNone/>
            </a:pPr>
            <a:r>
              <a:rPr lang="en-US" altLang="zh-CN" sz="2400" b="0" smtClean="0"/>
              <a:t>    Leconte de Lisle</a:t>
            </a:r>
          </a:p>
          <a:p>
            <a:pPr>
              <a:buFont typeface="Arial" panose="020B0604020202020204" pitchFamily="34" charset="0"/>
              <a:buNone/>
            </a:pPr>
            <a:r>
              <a:rPr lang="zh-CN" altLang="en-US" sz="2400" b="0" smtClean="0"/>
              <a:t>   </a:t>
            </a:r>
            <a:r>
              <a:rPr lang="en-US" altLang="zh-CN" sz="2400" b="0" smtClean="0"/>
              <a:t> Prudhomme </a:t>
            </a:r>
          </a:p>
          <a:p>
            <a:pPr>
              <a:buFont typeface="Arial" panose="020B0604020202020204" pitchFamily="34" charset="0"/>
              <a:buNone/>
            </a:pPr>
            <a:r>
              <a:rPr lang="en-US" altLang="zh-CN" sz="2400" b="0" smtClean="0"/>
              <a:t>    Guy de Maupassant</a:t>
            </a:r>
          </a:p>
          <a:p>
            <a:pPr>
              <a:buFont typeface="Arial" panose="020B0604020202020204" pitchFamily="34" charset="0"/>
              <a:buNone/>
            </a:pPr>
            <a:r>
              <a:rPr lang="en-US" altLang="zh-CN" sz="2400" b="0" smtClean="0"/>
              <a:t>   </a:t>
            </a:r>
          </a:p>
        </p:txBody>
      </p:sp>
      <p:sp>
        <p:nvSpPr>
          <p:cNvPr id="38916" name="Rectangle 14"/>
          <p:cNvSpPr>
            <a:spLocks noChangeArrowheads="1"/>
          </p:cNvSpPr>
          <p:nvPr/>
        </p:nvSpPr>
        <p:spPr bwMode="auto">
          <a:xfrm>
            <a:off x="4954588" y="3670300"/>
            <a:ext cx="203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0"/>
              <a:t>the composer</a:t>
            </a:r>
            <a:endParaRPr lang="zh-CN" altLang="en-US" sz="2400" b="0"/>
          </a:p>
        </p:txBody>
      </p:sp>
      <p:sp>
        <p:nvSpPr>
          <p:cNvPr id="38917" name="Rectangle 15"/>
          <p:cNvSpPr>
            <a:spLocks noChangeArrowheads="1"/>
          </p:cNvSpPr>
          <p:nvPr/>
        </p:nvSpPr>
        <p:spPr bwMode="auto">
          <a:xfrm>
            <a:off x="4983163" y="4195763"/>
            <a:ext cx="3114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0"/>
              <a:t>the architect of Opéra</a:t>
            </a:r>
            <a:endParaRPr lang="zh-CN" altLang="en-US" sz="2400" b="0"/>
          </a:p>
        </p:txBody>
      </p:sp>
      <p:sp>
        <p:nvSpPr>
          <p:cNvPr id="38918" name="Rectangle 16"/>
          <p:cNvSpPr>
            <a:spLocks noChangeArrowheads="1"/>
          </p:cNvSpPr>
          <p:nvPr/>
        </p:nvSpPr>
        <p:spPr bwMode="auto">
          <a:xfrm>
            <a:off x="4992688" y="4721225"/>
            <a:ext cx="4103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0"/>
              <a:t>the academic painter</a:t>
            </a:r>
            <a:endParaRPr lang="zh-CN" altLang="en-US" sz="2400" b="0"/>
          </a:p>
        </p:txBody>
      </p:sp>
      <p:sp>
        <p:nvSpPr>
          <p:cNvPr id="38919" name="Rectangle 17"/>
          <p:cNvSpPr>
            <a:spLocks noChangeArrowheads="1"/>
          </p:cNvSpPr>
          <p:nvPr/>
        </p:nvSpPr>
        <p:spPr bwMode="auto">
          <a:xfrm>
            <a:off x="4960938" y="3141663"/>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0"/>
              <a:t>the novelist</a:t>
            </a:r>
            <a:endParaRPr lang="zh-CN" altLang="en-US" sz="2400" b="0"/>
          </a:p>
        </p:txBody>
      </p:sp>
      <p:sp>
        <p:nvSpPr>
          <p:cNvPr id="38920" name="Rectangle 18"/>
          <p:cNvSpPr>
            <a:spLocks noChangeArrowheads="1"/>
          </p:cNvSpPr>
          <p:nvPr/>
        </p:nvSpPr>
        <p:spPr bwMode="auto">
          <a:xfrm>
            <a:off x="4983163" y="5272088"/>
            <a:ext cx="1285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0"/>
              <a:t>the poet</a:t>
            </a:r>
            <a:endParaRPr lang="zh-CN" altLang="en-US" sz="2400" b="0"/>
          </a:p>
        </p:txBody>
      </p:sp>
      <p:sp>
        <p:nvSpPr>
          <p:cNvPr id="38921" name="Rectangle 20"/>
          <p:cNvSpPr>
            <a:spLocks noChangeArrowheads="1"/>
          </p:cNvSpPr>
          <p:nvPr/>
        </p:nvSpPr>
        <p:spPr bwMode="auto">
          <a:xfrm>
            <a:off x="4967288" y="5822950"/>
            <a:ext cx="19621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lnSpc>
                <a:spcPct val="90000"/>
              </a:lnSpc>
              <a:buFont typeface="Arial" panose="020B0604020202020204" pitchFamily="34" charset="0"/>
              <a:buNone/>
            </a:pPr>
            <a:r>
              <a:rPr lang="en-US" altLang="zh-CN" sz="2400" b="0"/>
              <a:t>the essayist</a:t>
            </a:r>
            <a:r>
              <a:rPr lang="en-US" altLang="zh-CN" sz="2400"/>
              <a:t>  </a:t>
            </a:r>
          </a:p>
        </p:txBody>
      </p:sp>
      <p:sp>
        <p:nvSpPr>
          <p:cNvPr id="1213461" name="Line 21"/>
          <p:cNvSpPr>
            <a:spLocks noChangeShapeType="1"/>
          </p:cNvSpPr>
          <p:nvPr/>
        </p:nvSpPr>
        <p:spPr bwMode="auto">
          <a:xfrm>
            <a:off x="2700338" y="3363913"/>
            <a:ext cx="2278062" cy="1573212"/>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13462" name="Line 22"/>
          <p:cNvSpPr>
            <a:spLocks noChangeShapeType="1"/>
          </p:cNvSpPr>
          <p:nvPr/>
        </p:nvSpPr>
        <p:spPr bwMode="auto">
          <a:xfrm>
            <a:off x="1908175" y="3821113"/>
            <a:ext cx="3136900" cy="71120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13463" name="Line 23"/>
          <p:cNvSpPr>
            <a:spLocks noChangeShapeType="1"/>
          </p:cNvSpPr>
          <p:nvPr/>
        </p:nvSpPr>
        <p:spPr bwMode="auto">
          <a:xfrm flipV="1">
            <a:off x="2244725" y="3419475"/>
            <a:ext cx="2752725" cy="722313"/>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13464" name="Line 24"/>
          <p:cNvSpPr>
            <a:spLocks noChangeShapeType="1"/>
          </p:cNvSpPr>
          <p:nvPr/>
        </p:nvSpPr>
        <p:spPr bwMode="auto">
          <a:xfrm flipV="1">
            <a:off x="2120900" y="3906838"/>
            <a:ext cx="2909888" cy="822325"/>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13465" name="Line 25"/>
          <p:cNvSpPr>
            <a:spLocks noChangeShapeType="1"/>
          </p:cNvSpPr>
          <p:nvPr/>
        </p:nvSpPr>
        <p:spPr bwMode="auto">
          <a:xfrm>
            <a:off x="3244850" y="5153025"/>
            <a:ext cx="1800225" cy="360363"/>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13466" name="Line 26"/>
          <p:cNvSpPr>
            <a:spLocks noChangeShapeType="1"/>
          </p:cNvSpPr>
          <p:nvPr/>
        </p:nvSpPr>
        <p:spPr bwMode="auto">
          <a:xfrm flipV="1">
            <a:off x="3759200" y="3500438"/>
            <a:ext cx="1296988" cy="2390775"/>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13467" name="Line 27"/>
          <p:cNvSpPr>
            <a:spLocks noChangeShapeType="1"/>
          </p:cNvSpPr>
          <p:nvPr/>
        </p:nvSpPr>
        <p:spPr bwMode="auto">
          <a:xfrm>
            <a:off x="2743200" y="5556250"/>
            <a:ext cx="2263775" cy="471488"/>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38929" name="图片 25">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本框 26"/>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Text Organization</a:t>
            </a:r>
            <a:endParaRPr lang="zh-CN" altLang="en-US" sz="4400" dirty="0">
              <a:solidFill>
                <a:schemeClr val="bg1">
                  <a:lumMod val="95000"/>
                </a:schemeClr>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346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34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34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34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346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1346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13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3461" grpId="0" animBg="1"/>
      <p:bldP spid="1213462" grpId="0" animBg="1"/>
      <p:bldP spid="1213463" grpId="0" animBg="1"/>
      <p:bldP spid="1213464" grpId="0" animBg="1"/>
      <p:bldP spid="1213465" grpId="0" animBg="1"/>
      <p:bldP spid="1213466" grpId="0" animBg="1"/>
      <p:bldP spid="1213467"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0962" name="图片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Text Organization</a:t>
            </a:r>
            <a:endParaRPr lang="zh-CN" altLang="en-US" sz="4400" dirty="0">
              <a:solidFill>
                <a:schemeClr val="bg1">
                  <a:lumMod val="95000"/>
                </a:schemeClr>
              </a:solidFill>
            </a:endParaRPr>
          </a:p>
        </p:txBody>
      </p:sp>
      <p:sp>
        <p:nvSpPr>
          <p:cNvPr id="10" name="Rectangle 5"/>
          <p:cNvSpPr txBox="1">
            <a:spLocks/>
          </p:cNvSpPr>
          <p:nvPr/>
        </p:nvSpPr>
        <p:spPr bwMode="auto">
          <a:xfrm>
            <a:off x="179388" y="15478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3200" b="1" kern="1200">
                <a:solidFill>
                  <a:srgbClr val="C00000"/>
                </a:solidFill>
                <a:latin typeface="Century Gothic" pitchFamily="34" charset="0"/>
                <a:ea typeface="+mj-ea"/>
                <a:cs typeface="+mj-cs"/>
              </a:defRPr>
            </a:lvl1pPr>
            <a:lvl2pPr algn="ctr" rtl="0" eaLnBrk="0" fontAlgn="base" hangingPunct="0">
              <a:spcBef>
                <a:spcPct val="0"/>
              </a:spcBef>
              <a:spcAft>
                <a:spcPct val="0"/>
              </a:spcAft>
              <a:defRPr sz="3200" b="1">
                <a:solidFill>
                  <a:srgbClr val="C00000"/>
                </a:solidFill>
                <a:latin typeface="Century Gothic" pitchFamily="34" charset="0"/>
                <a:ea typeface="宋体" charset="-122"/>
              </a:defRPr>
            </a:lvl2pPr>
            <a:lvl3pPr algn="ctr" rtl="0" eaLnBrk="0" fontAlgn="base" hangingPunct="0">
              <a:spcBef>
                <a:spcPct val="0"/>
              </a:spcBef>
              <a:spcAft>
                <a:spcPct val="0"/>
              </a:spcAft>
              <a:defRPr sz="3200" b="1">
                <a:solidFill>
                  <a:srgbClr val="C00000"/>
                </a:solidFill>
                <a:latin typeface="Century Gothic" pitchFamily="34" charset="0"/>
                <a:ea typeface="宋体" charset="-122"/>
              </a:defRPr>
            </a:lvl3pPr>
            <a:lvl4pPr algn="ctr" rtl="0" eaLnBrk="0" fontAlgn="base" hangingPunct="0">
              <a:spcBef>
                <a:spcPct val="0"/>
              </a:spcBef>
              <a:spcAft>
                <a:spcPct val="0"/>
              </a:spcAft>
              <a:defRPr sz="3200" b="1">
                <a:solidFill>
                  <a:srgbClr val="C00000"/>
                </a:solidFill>
                <a:latin typeface="Century Gothic" pitchFamily="34" charset="0"/>
                <a:ea typeface="宋体" charset="-122"/>
              </a:defRPr>
            </a:lvl4pPr>
            <a:lvl5pPr algn="ctr" rtl="0" eaLnBrk="0" fontAlgn="base" hangingPunct="0">
              <a:spcBef>
                <a:spcPct val="0"/>
              </a:spcBef>
              <a:spcAft>
                <a:spcPct val="0"/>
              </a:spcAft>
              <a:defRPr sz="3200" b="1">
                <a:solidFill>
                  <a:srgbClr val="C00000"/>
                </a:solidFill>
                <a:latin typeface="Century Gothic"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defRPr/>
            </a:pPr>
            <a:r>
              <a:rPr lang="en-US" altLang="zh-CN" smtClean="0">
                <a:solidFill>
                  <a:schemeClr val="tx1">
                    <a:lumMod val="95000"/>
                    <a:lumOff val="5000"/>
                  </a:schemeClr>
                </a:solidFill>
              </a:rPr>
              <a:t>Protests</a:t>
            </a:r>
            <a:endParaRPr lang="en-US" altLang="zh-CN" dirty="0" smtClean="0">
              <a:solidFill>
                <a:schemeClr val="tx1">
                  <a:lumMod val="95000"/>
                  <a:lumOff val="5000"/>
                </a:schemeClr>
              </a:solidFill>
            </a:endParaRPr>
          </a:p>
        </p:txBody>
      </p:sp>
      <p:pic>
        <p:nvPicPr>
          <p:cNvPr id="14" name="内容占位符 1"/>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395288" y="2714625"/>
            <a:ext cx="8497887" cy="3816350"/>
          </a:xfrm>
        </p:spPr>
      </p:pic>
      <p:pic>
        <p:nvPicPr>
          <p:cNvPr id="6" name="图片 5">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57613" y="2714625"/>
            <a:ext cx="199072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5288" y="2714625"/>
            <a:ext cx="336232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right)">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endParaRPr lang="zh-CN" altLang="en-US" smtClean="0"/>
          </a:p>
        </p:txBody>
      </p:sp>
      <p:sp>
        <p:nvSpPr>
          <p:cNvPr id="5123" name="内容占位符 2"/>
          <p:cNvSpPr>
            <a:spLocks noGrp="1"/>
          </p:cNvSpPr>
          <p:nvPr>
            <p:ph idx="1"/>
          </p:nvPr>
        </p:nvSpPr>
        <p:spPr/>
        <p:txBody>
          <a:bodyPr/>
          <a:lstStyle/>
          <a:p>
            <a:endParaRPr lang="zh-CN" altLang="en-US" smtClean="0"/>
          </a:p>
        </p:txBody>
      </p:sp>
      <p:pic>
        <p:nvPicPr>
          <p:cNvPr id="512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8275"/>
            <a:ext cx="8418513"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908175" y="525463"/>
            <a:ext cx="4967288" cy="769937"/>
          </a:xfrm>
          <a:prstGeom prst="rect">
            <a:avLst/>
          </a:prstGeom>
          <a:noFill/>
        </p:spPr>
        <p:txBody>
          <a:bodyPr>
            <a:spAutoFit/>
          </a:bodyPr>
          <a:lstStyle/>
          <a:p>
            <a:pPr>
              <a:defRPr/>
            </a:pPr>
            <a:r>
              <a:rPr lang="en-US" altLang="zh-CN" sz="4400" dirty="0">
                <a:solidFill>
                  <a:schemeClr val="bg1">
                    <a:lumMod val="95000"/>
                  </a:schemeClr>
                </a:solidFill>
              </a:rPr>
              <a:t>Warm-up</a:t>
            </a:r>
            <a:endParaRPr lang="zh-CN" altLang="en-US" sz="4400" dirty="0">
              <a:solidFill>
                <a:schemeClr val="bg1">
                  <a:lumMod val="95000"/>
                </a:schemeClr>
              </a:solidFill>
            </a:endParaRPr>
          </a:p>
        </p:txBody>
      </p:sp>
      <p:pic>
        <p:nvPicPr>
          <p:cNvPr id="5126"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2275" y="1836738"/>
            <a:ext cx="8418513" cy="486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3010" name="图片 14">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Text Organization</a:t>
            </a:r>
            <a:endParaRPr lang="zh-CN" altLang="en-US" sz="4400" dirty="0">
              <a:solidFill>
                <a:schemeClr val="bg1">
                  <a:lumMod val="95000"/>
                </a:schemeClr>
              </a:solidFill>
            </a:endParaRPr>
          </a:p>
        </p:txBody>
      </p:sp>
      <p:sp>
        <p:nvSpPr>
          <p:cNvPr id="10" name="Rectangle 5"/>
          <p:cNvSpPr txBox="1">
            <a:spLocks/>
          </p:cNvSpPr>
          <p:nvPr/>
        </p:nvSpPr>
        <p:spPr bwMode="auto">
          <a:xfrm>
            <a:off x="179388" y="15478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3200" b="1" kern="1200">
                <a:solidFill>
                  <a:srgbClr val="C00000"/>
                </a:solidFill>
                <a:latin typeface="Century Gothic" pitchFamily="34" charset="0"/>
                <a:ea typeface="+mj-ea"/>
                <a:cs typeface="+mj-cs"/>
              </a:defRPr>
            </a:lvl1pPr>
            <a:lvl2pPr algn="ctr" rtl="0" eaLnBrk="0" fontAlgn="base" hangingPunct="0">
              <a:spcBef>
                <a:spcPct val="0"/>
              </a:spcBef>
              <a:spcAft>
                <a:spcPct val="0"/>
              </a:spcAft>
              <a:defRPr sz="3200" b="1">
                <a:solidFill>
                  <a:srgbClr val="C00000"/>
                </a:solidFill>
                <a:latin typeface="Century Gothic" pitchFamily="34" charset="0"/>
                <a:ea typeface="宋体" charset="-122"/>
              </a:defRPr>
            </a:lvl2pPr>
            <a:lvl3pPr algn="ctr" rtl="0" eaLnBrk="0" fontAlgn="base" hangingPunct="0">
              <a:spcBef>
                <a:spcPct val="0"/>
              </a:spcBef>
              <a:spcAft>
                <a:spcPct val="0"/>
              </a:spcAft>
              <a:defRPr sz="3200" b="1">
                <a:solidFill>
                  <a:srgbClr val="C00000"/>
                </a:solidFill>
                <a:latin typeface="Century Gothic" pitchFamily="34" charset="0"/>
                <a:ea typeface="宋体" charset="-122"/>
              </a:defRPr>
            </a:lvl3pPr>
            <a:lvl4pPr algn="ctr" rtl="0" eaLnBrk="0" fontAlgn="base" hangingPunct="0">
              <a:spcBef>
                <a:spcPct val="0"/>
              </a:spcBef>
              <a:spcAft>
                <a:spcPct val="0"/>
              </a:spcAft>
              <a:defRPr sz="3200" b="1">
                <a:solidFill>
                  <a:srgbClr val="C00000"/>
                </a:solidFill>
                <a:latin typeface="Century Gothic" pitchFamily="34" charset="0"/>
                <a:ea typeface="宋体" charset="-122"/>
              </a:defRPr>
            </a:lvl4pPr>
            <a:lvl5pPr algn="ctr" rtl="0" eaLnBrk="0" fontAlgn="base" hangingPunct="0">
              <a:spcBef>
                <a:spcPct val="0"/>
              </a:spcBef>
              <a:spcAft>
                <a:spcPct val="0"/>
              </a:spcAft>
              <a:defRPr sz="3200" b="1">
                <a:solidFill>
                  <a:srgbClr val="C00000"/>
                </a:solidFill>
                <a:latin typeface="Century Gothic"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defRPr/>
            </a:pPr>
            <a:r>
              <a:rPr lang="en-US" altLang="zh-CN" smtClean="0">
                <a:solidFill>
                  <a:schemeClr val="tx1">
                    <a:lumMod val="95000"/>
                    <a:lumOff val="5000"/>
                  </a:schemeClr>
                </a:solidFill>
              </a:rPr>
              <a:t>Protests</a:t>
            </a:r>
            <a:endParaRPr lang="en-US" altLang="zh-CN" dirty="0" smtClean="0">
              <a:solidFill>
                <a:schemeClr val="tx1">
                  <a:lumMod val="95000"/>
                  <a:lumOff val="5000"/>
                </a:schemeClr>
              </a:solidFill>
            </a:endParaRPr>
          </a:p>
        </p:txBody>
      </p:sp>
      <p:pic>
        <p:nvPicPr>
          <p:cNvPr id="43013"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1188" y="2552700"/>
            <a:ext cx="8281987"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72225" y="4365625"/>
            <a:ext cx="1933575"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9" name="Rectangle 5"/>
          <p:cNvSpPr>
            <a:spLocks noGrp="1" noChangeAspect="1"/>
          </p:cNvSpPr>
          <p:nvPr>
            <p:ph type="title"/>
          </p:nvPr>
        </p:nvSpPr>
        <p:spPr>
          <a:xfrm>
            <a:off x="250825" y="1382713"/>
            <a:ext cx="8229600" cy="1143000"/>
          </a:xfrm>
        </p:spPr>
        <p:txBody>
          <a:bodyPr/>
          <a:lstStyle/>
          <a:p>
            <a:pPr>
              <a:defRPr/>
            </a:pPr>
            <a:r>
              <a:rPr lang="en-US" altLang="zh-CN" dirty="0" err="1" smtClean="0">
                <a:solidFill>
                  <a:schemeClr val="tx1">
                    <a:lumMod val="95000"/>
                    <a:lumOff val="5000"/>
                  </a:schemeClr>
                </a:solidFill>
              </a:rPr>
              <a:t>Summarising</a:t>
            </a:r>
            <a:endParaRPr lang="en-US" altLang="zh-CN" dirty="0" smtClean="0">
              <a:solidFill>
                <a:schemeClr val="tx1">
                  <a:lumMod val="95000"/>
                  <a:lumOff val="5000"/>
                </a:schemeClr>
              </a:solidFill>
            </a:endParaRPr>
          </a:p>
        </p:txBody>
      </p:sp>
      <p:sp>
        <p:nvSpPr>
          <p:cNvPr id="45059" name="Rectangle 6"/>
          <p:cNvSpPr>
            <a:spLocks noGrp="1" noChangeAspect="1"/>
          </p:cNvSpPr>
          <p:nvPr>
            <p:ph type="body" idx="1"/>
          </p:nvPr>
        </p:nvSpPr>
        <p:spPr>
          <a:xfrm>
            <a:off x="395288" y="2389188"/>
            <a:ext cx="8291512" cy="4527550"/>
          </a:xfrm>
        </p:spPr>
        <p:txBody>
          <a:bodyPr/>
          <a:lstStyle/>
          <a:p>
            <a:pPr>
              <a:buFont typeface="Arial" panose="020B0604020202020204" pitchFamily="34" charset="0"/>
              <a:buNone/>
            </a:pPr>
            <a:r>
              <a:rPr lang="en-US" altLang="zh-CN" smtClean="0"/>
              <a:t>   Work in pairs and summarise the text by filling in the blanks. </a:t>
            </a:r>
          </a:p>
          <a:p>
            <a:pPr>
              <a:buFont typeface="Arial" panose="020B0604020202020204" pitchFamily="34" charset="0"/>
              <a:buNone/>
            </a:pPr>
            <a:r>
              <a:rPr lang="en-US" altLang="zh-CN" smtClean="0"/>
              <a:t>    </a:t>
            </a:r>
            <a:r>
              <a:rPr lang="en-US" altLang="zh-CN" b="0" smtClean="0"/>
              <a:t>Some structures are built for _______________ purposes. The ____________ Palace had been used for several purposes till it was burnt down in 1936 and the Brooklyn Bridge was not only very practical to link two great _______________, but also of great commercial value. </a:t>
            </a:r>
          </a:p>
        </p:txBody>
      </p:sp>
      <p:sp>
        <p:nvSpPr>
          <p:cNvPr id="1288213" name="Rectangle 21"/>
          <p:cNvSpPr>
            <a:spLocks noChangeArrowheads="1"/>
          </p:cNvSpPr>
          <p:nvPr/>
        </p:nvSpPr>
        <p:spPr bwMode="auto">
          <a:xfrm>
            <a:off x="6156325" y="3328988"/>
            <a:ext cx="17859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a:solidFill>
                  <a:srgbClr val="FF0000"/>
                </a:solidFill>
              </a:rPr>
              <a:t>utilitarian</a:t>
            </a:r>
            <a:endParaRPr lang="zh-CN" altLang="en-US">
              <a:solidFill>
                <a:srgbClr val="FF0000"/>
              </a:solidFill>
            </a:endParaRPr>
          </a:p>
        </p:txBody>
      </p:sp>
      <p:sp>
        <p:nvSpPr>
          <p:cNvPr id="1288214" name="Rectangle 22"/>
          <p:cNvSpPr>
            <a:spLocks noChangeArrowheads="1"/>
          </p:cNvSpPr>
          <p:nvPr/>
        </p:nvSpPr>
        <p:spPr bwMode="auto">
          <a:xfrm>
            <a:off x="3670300" y="3792538"/>
            <a:ext cx="13922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a:solidFill>
                  <a:srgbClr val="FF0000"/>
                </a:solidFill>
              </a:rPr>
              <a:t>Crystal</a:t>
            </a:r>
            <a:endParaRPr lang="zh-CN" altLang="en-US">
              <a:solidFill>
                <a:srgbClr val="FF0000"/>
              </a:solidFill>
            </a:endParaRPr>
          </a:p>
        </p:txBody>
      </p:sp>
      <p:sp>
        <p:nvSpPr>
          <p:cNvPr id="1288215" name="Rectangle 23"/>
          <p:cNvSpPr>
            <a:spLocks noChangeArrowheads="1"/>
          </p:cNvSpPr>
          <p:nvPr/>
        </p:nvSpPr>
        <p:spPr bwMode="auto">
          <a:xfrm>
            <a:off x="1187450" y="5516563"/>
            <a:ext cx="1825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a:solidFill>
                  <a:srgbClr val="FF0000"/>
                </a:solidFill>
              </a:rPr>
              <a:t>boroughs</a:t>
            </a:r>
            <a:endParaRPr lang="zh-CN" altLang="en-US">
              <a:solidFill>
                <a:srgbClr val="FF0000"/>
              </a:solidFill>
            </a:endParaRPr>
          </a:p>
        </p:txBody>
      </p:sp>
      <p:pic>
        <p:nvPicPr>
          <p:cNvPr id="45063" name="图片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20"/>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Text Organization</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82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82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8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8213" grpId="0"/>
      <p:bldP spid="1288214" grpId="0"/>
      <p:bldP spid="1288215" grpId="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7" name="Rectangle 5"/>
          <p:cNvSpPr>
            <a:spLocks noGrp="1" noChangeAspect="1"/>
          </p:cNvSpPr>
          <p:nvPr>
            <p:ph type="title"/>
          </p:nvPr>
        </p:nvSpPr>
        <p:spPr>
          <a:xfrm>
            <a:off x="395288" y="1476375"/>
            <a:ext cx="8229600" cy="1143000"/>
          </a:xfrm>
        </p:spPr>
        <p:txBody>
          <a:bodyPr/>
          <a:lstStyle/>
          <a:p>
            <a:pPr>
              <a:defRPr/>
            </a:pPr>
            <a:r>
              <a:rPr lang="en-US" altLang="zh-CN" dirty="0" err="1" smtClean="0">
                <a:solidFill>
                  <a:schemeClr val="tx1">
                    <a:lumMod val="95000"/>
                    <a:lumOff val="5000"/>
                  </a:schemeClr>
                </a:solidFill>
              </a:rPr>
              <a:t>Summarising</a:t>
            </a:r>
            <a:endParaRPr lang="en-US" altLang="zh-CN" dirty="0" smtClean="0">
              <a:solidFill>
                <a:schemeClr val="tx1">
                  <a:lumMod val="95000"/>
                  <a:lumOff val="5000"/>
                </a:schemeClr>
              </a:solidFill>
            </a:endParaRPr>
          </a:p>
        </p:txBody>
      </p:sp>
      <p:sp>
        <p:nvSpPr>
          <p:cNvPr id="47107" name="Rectangle 6"/>
          <p:cNvSpPr>
            <a:spLocks noGrp="1" noChangeAspect="1"/>
          </p:cNvSpPr>
          <p:nvPr>
            <p:ph type="body" idx="1"/>
          </p:nvPr>
        </p:nvSpPr>
        <p:spPr>
          <a:xfrm>
            <a:off x="457200" y="2389188"/>
            <a:ext cx="8229600" cy="4527550"/>
          </a:xfrm>
        </p:spPr>
        <p:txBody>
          <a:bodyPr/>
          <a:lstStyle/>
          <a:p>
            <a:pPr>
              <a:lnSpc>
                <a:spcPct val="115000"/>
              </a:lnSpc>
              <a:buFont typeface="Arial" panose="020B0604020202020204" pitchFamily="34" charset="0"/>
              <a:buNone/>
            </a:pPr>
            <a:r>
              <a:rPr lang="en-US" altLang="zh-CN" b="0" smtClean="0"/>
              <a:t>   Some structures are built for _______________ purposes. The defense towers and all the other great towers of the past were built as symbols of _____________ pride.</a:t>
            </a:r>
          </a:p>
          <a:p>
            <a:pPr>
              <a:lnSpc>
                <a:spcPct val="115000"/>
              </a:lnSpc>
              <a:buFont typeface="Arial" panose="020B0604020202020204" pitchFamily="34" charset="0"/>
              <a:buNone/>
            </a:pPr>
            <a:r>
              <a:rPr lang="en-US" altLang="zh-CN" b="0" smtClean="0"/>
              <a:t>    However, the Eiffel Tower _________________ nothing so lofty or utilitarian. It was subject to _______________ protests from noted artists, but common people loved it. </a:t>
            </a:r>
          </a:p>
        </p:txBody>
      </p:sp>
      <p:sp>
        <p:nvSpPr>
          <p:cNvPr id="1664014" name="Rectangle 14"/>
          <p:cNvSpPr>
            <a:spLocks noChangeArrowheads="1"/>
          </p:cNvSpPr>
          <p:nvPr/>
        </p:nvSpPr>
        <p:spPr bwMode="auto">
          <a:xfrm>
            <a:off x="6156325" y="2405063"/>
            <a:ext cx="1568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a:solidFill>
                  <a:srgbClr val="FF0000"/>
                </a:solidFill>
              </a:rPr>
              <a:t>spiritual</a:t>
            </a:r>
            <a:endParaRPr lang="zh-CN" altLang="en-US">
              <a:solidFill>
                <a:srgbClr val="FF0000"/>
              </a:solidFill>
            </a:endParaRPr>
          </a:p>
        </p:txBody>
      </p:sp>
      <p:sp>
        <p:nvSpPr>
          <p:cNvPr id="1664015" name="Rectangle 15"/>
          <p:cNvSpPr>
            <a:spLocks noChangeArrowheads="1"/>
          </p:cNvSpPr>
          <p:nvPr/>
        </p:nvSpPr>
        <p:spPr bwMode="auto">
          <a:xfrm>
            <a:off x="3276600" y="3903663"/>
            <a:ext cx="97631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a:solidFill>
                  <a:srgbClr val="FF0000"/>
                </a:solidFill>
              </a:rPr>
              <a:t>civic</a:t>
            </a:r>
            <a:endParaRPr lang="zh-CN" altLang="en-US">
              <a:solidFill>
                <a:srgbClr val="FF0000"/>
              </a:solidFill>
            </a:endParaRPr>
          </a:p>
        </p:txBody>
      </p:sp>
      <p:sp>
        <p:nvSpPr>
          <p:cNvPr id="1664016" name="Rectangle 16"/>
          <p:cNvSpPr>
            <a:spLocks noChangeArrowheads="1"/>
          </p:cNvSpPr>
          <p:nvPr/>
        </p:nvSpPr>
        <p:spPr bwMode="auto">
          <a:xfrm>
            <a:off x="5508625" y="4424363"/>
            <a:ext cx="2619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a:solidFill>
                  <a:srgbClr val="FF0000"/>
                </a:solidFill>
              </a:rPr>
              <a:t>acknowledges</a:t>
            </a:r>
            <a:endParaRPr lang="zh-CN" altLang="en-US">
              <a:solidFill>
                <a:srgbClr val="FF0000"/>
              </a:solidFill>
            </a:endParaRPr>
          </a:p>
        </p:txBody>
      </p:sp>
      <p:sp>
        <p:nvSpPr>
          <p:cNvPr id="1664017" name="Rectangle 17"/>
          <p:cNvSpPr>
            <a:spLocks noChangeArrowheads="1"/>
          </p:cNvSpPr>
          <p:nvPr/>
        </p:nvSpPr>
        <p:spPr bwMode="auto">
          <a:xfrm>
            <a:off x="1331913" y="5445125"/>
            <a:ext cx="18049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a:solidFill>
                  <a:srgbClr val="FF0000"/>
                </a:solidFill>
              </a:rPr>
              <a:t>indignant</a:t>
            </a:r>
            <a:endParaRPr lang="zh-CN" altLang="en-US">
              <a:solidFill>
                <a:srgbClr val="FF0000"/>
              </a:solidFill>
            </a:endParaRPr>
          </a:p>
        </p:txBody>
      </p:sp>
      <p:pic>
        <p:nvPicPr>
          <p:cNvPr id="47112" name="图片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20"/>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Text Organization</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40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640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640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64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4014" grpId="0"/>
      <p:bldP spid="1664015" grpId="0"/>
      <p:bldP spid="1664016" grpId="0"/>
      <p:bldP spid="1664017" grpId="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5" name="Rectangle 5"/>
          <p:cNvSpPr>
            <a:spLocks noGrp="1" noChangeAspect="1"/>
          </p:cNvSpPr>
          <p:nvPr>
            <p:ph type="title"/>
          </p:nvPr>
        </p:nvSpPr>
        <p:spPr>
          <a:xfrm>
            <a:off x="395288" y="1463675"/>
            <a:ext cx="8229600" cy="1143000"/>
          </a:xfrm>
        </p:spPr>
        <p:txBody>
          <a:bodyPr/>
          <a:lstStyle/>
          <a:p>
            <a:pPr>
              <a:defRPr/>
            </a:pPr>
            <a:r>
              <a:rPr lang="en-US" altLang="zh-CN" dirty="0" err="1" smtClean="0">
                <a:solidFill>
                  <a:schemeClr val="tx1">
                    <a:lumMod val="95000"/>
                    <a:lumOff val="5000"/>
                  </a:schemeClr>
                </a:solidFill>
              </a:rPr>
              <a:t>Summarising</a:t>
            </a:r>
            <a:endParaRPr lang="en-US" altLang="zh-CN" dirty="0" smtClean="0">
              <a:solidFill>
                <a:schemeClr val="tx1">
                  <a:lumMod val="95000"/>
                  <a:lumOff val="5000"/>
                </a:schemeClr>
              </a:solidFill>
            </a:endParaRPr>
          </a:p>
        </p:txBody>
      </p:sp>
      <p:sp>
        <p:nvSpPr>
          <p:cNvPr id="49155" name="Rectangle 6"/>
          <p:cNvSpPr>
            <a:spLocks noGrp="1" noChangeAspect="1"/>
          </p:cNvSpPr>
          <p:nvPr>
            <p:ph type="body" idx="1"/>
          </p:nvPr>
        </p:nvSpPr>
        <p:spPr>
          <a:xfrm>
            <a:off x="395288" y="2355850"/>
            <a:ext cx="8229600" cy="4525963"/>
          </a:xfrm>
        </p:spPr>
        <p:txBody>
          <a:bodyPr/>
          <a:lstStyle/>
          <a:p>
            <a:pPr>
              <a:lnSpc>
                <a:spcPct val="110000"/>
              </a:lnSpc>
              <a:buFont typeface="Arial" panose="020B0604020202020204" pitchFamily="34" charset="0"/>
              <a:buNone/>
            </a:pPr>
            <a:r>
              <a:rPr lang="en-US" altLang="zh-CN" b="0" smtClean="0"/>
              <a:t>    Slowly but surely, the visits to it _____________ new meanings. It became the symbol of Paris and the Mecca of all travellers, and then the symbol of France. As a __________ monument, Hitler, the Algerian rebels and the French right-wing military ____________ attempted to destroy it but all of them tried in vain. It is still the Tower of Towers and become a great human symbol. </a:t>
            </a:r>
          </a:p>
        </p:txBody>
      </p:sp>
      <p:sp>
        <p:nvSpPr>
          <p:cNvPr id="1666065" name="Rectangle 17"/>
          <p:cNvSpPr>
            <a:spLocks noChangeArrowheads="1"/>
          </p:cNvSpPr>
          <p:nvPr/>
        </p:nvSpPr>
        <p:spPr bwMode="auto">
          <a:xfrm>
            <a:off x="6323013" y="2355850"/>
            <a:ext cx="1755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a:solidFill>
                  <a:srgbClr val="FF0000"/>
                </a:solidFill>
              </a:rPr>
              <a:t>acquired</a:t>
            </a:r>
            <a:endParaRPr lang="zh-CN" altLang="en-US">
              <a:solidFill>
                <a:srgbClr val="FF0000"/>
              </a:solidFill>
            </a:endParaRPr>
          </a:p>
        </p:txBody>
      </p:sp>
      <p:sp>
        <p:nvSpPr>
          <p:cNvPr id="1666066" name="Rectangle 18"/>
          <p:cNvSpPr>
            <a:spLocks noChangeArrowheads="1"/>
          </p:cNvSpPr>
          <p:nvPr/>
        </p:nvSpPr>
        <p:spPr bwMode="auto">
          <a:xfrm>
            <a:off x="6340475" y="3748088"/>
            <a:ext cx="172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a:solidFill>
                  <a:srgbClr val="FF0000"/>
                </a:solidFill>
              </a:rPr>
              <a:t>symbolic</a:t>
            </a:r>
            <a:endParaRPr lang="zh-CN" altLang="en-US">
              <a:solidFill>
                <a:srgbClr val="FF0000"/>
              </a:solidFill>
            </a:endParaRPr>
          </a:p>
        </p:txBody>
      </p:sp>
      <p:sp>
        <p:nvSpPr>
          <p:cNvPr id="1666067" name="Rectangle 19"/>
          <p:cNvSpPr>
            <a:spLocks noChangeArrowheads="1"/>
          </p:cNvSpPr>
          <p:nvPr/>
        </p:nvSpPr>
        <p:spPr bwMode="auto">
          <a:xfrm>
            <a:off x="5940425" y="4670425"/>
            <a:ext cx="20050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a:solidFill>
                  <a:srgbClr val="FF0000"/>
                </a:solidFill>
              </a:rPr>
              <a:t>opponents</a:t>
            </a:r>
            <a:endParaRPr lang="zh-CN" altLang="en-US">
              <a:solidFill>
                <a:srgbClr val="FF0000"/>
              </a:solidFill>
            </a:endParaRPr>
          </a:p>
        </p:txBody>
      </p:sp>
      <p:pic>
        <p:nvPicPr>
          <p:cNvPr id="49159"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Text Organization</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60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660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660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6065" grpId="0"/>
      <p:bldP spid="1666066" grpId="0"/>
      <p:bldP spid="1666067" grpId="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3" name="Rectangle 5"/>
          <p:cNvSpPr>
            <a:spLocks noGrp="1"/>
          </p:cNvSpPr>
          <p:nvPr>
            <p:ph type="title"/>
          </p:nvPr>
        </p:nvSpPr>
        <p:spPr>
          <a:xfrm>
            <a:off x="250825" y="1316038"/>
            <a:ext cx="8229600" cy="1143000"/>
          </a:xfrm>
        </p:spPr>
        <p:txBody>
          <a:bodyPr/>
          <a:lstStyle/>
          <a:p>
            <a:pPr>
              <a:defRPr/>
            </a:pPr>
            <a:r>
              <a:rPr lang="en-US" altLang="zh-CN" sz="2800" dirty="0" smtClean="0">
                <a:solidFill>
                  <a:schemeClr val="tx1">
                    <a:lumMod val="95000"/>
                    <a:lumOff val="5000"/>
                  </a:schemeClr>
                </a:solidFill>
              </a:rPr>
              <a:t>Difficult sentences</a:t>
            </a:r>
          </a:p>
        </p:txBody>
      </p:sp>
      <p:sp>
        <p:nvSpPr>
          <p:cNvPr id="51203" name="Rectangle 10"/>
          <p:cNvSpPr>
            <a:spLocks noGrp="1" noChangeAspect="1"/>
          </p:cNvSpPr>
          <p:nvPr>
            <p:ph type="body" idx="1"/>
          </p:nvPr>
        </p:nvSpPr>
        <p:spPr>
          <a:xfrm>
            <a:off x="461963" y="2308225"/>
            <a:ext cx="8362950" cy="4525963"/>
          </a:xfrm>
        </p:spPr>
        <p:txBody>
          <a:bodyPr/>
          <a:lstStyle/>
          <a:p>
            <a:pPr marL="355600" indent="-355600">
              <a:buFont typeface="Arial" panose="020B0604020202020204" pitchFamily="34" charset="0"/>
              <a:buNone/>
            </a:pPr>
            <a:r>
              <a:rPr lang="en-US" altLang="zh-CN" b="0" smtClean="0"/>
              <a:t>1. Sir Joseph Paxton’s Crystal Palace not only … a lost symbol of happiness and brotherhood. (Para 1)</a:t>
            </a:r>
          </a:p>
          <a:p>
            <a:pPr marL="355600" indent="-355600">
              <a:buFont typeface="Arial" panose="020B0604020202020204" pitchFamily="34" charset="0"/>
              <a:buNone/>
            </a:pPr>
            <a:r>
              <a:rPr lang="en-US" altLang="zh-CN" b="0" smtClean="0"/>
              <a:t>2. </a:t>
            </a:r>
            <a:r>
              <a:rPr lang="en-US" altLang="en-US" b="0" smtClean="0">
                <a:ea typeface="宋体" panose="02010600030101010101" pitchFamily="2" charset="-122"/>
              </a:rPr>
              <a:t>Monsieur Eiffel extolled its utility </a:t>
            </a:r>
            <a:r>
              <a:rPr lang="en-US" altLang="zh-CN" b="0" smtClean="0"/>
              <a:t>… </a:t>
            </a:r>
            <a:r>
              <a:rPr lang="en-US" altLang="en-US" b="0" smtClean="0">
                <a:ea typeface="宋体" panose="02010600030101010101" pitchFamily="2" charset="-122"/>
              </a:rPr>
              <a:t>almost 1,000 feet.</a:t>
            </a:r>
            <a:r>
              <a:rPr lang="en-US" altLang="zh-CN" b="0" smtClean="0"/>
              <a:t> (Para 1)</a:t>
            </a:r>
          </a:p>
          <a:p>
            <a:pPr marL="355600" indent="-355600">
              <a:buFont typeface="Arial" panose="020B0604020202020204" pitchFamily="34" charset="0"/>
              <a:buNone/>
            </a:pPr>
            <a:r>
              <a:rPr lang="en-US" altLang="zh-CN" b="0" smtClean="0"/>
              <a:t>3. </a:t>
            </a:r>
            <a:r>
              <a:rPr lang="en-US" altLang="en-US" b="0" smtClean="0">
                <a:ea typeface="宋体" panose="02010600030101010101" pitchFamily="2" charset="-122"/>
              </a:rPr>
              <a:t>They</a:t>
            </a:r>
            <a:r>
              <a:rPr lang="en-US" altLang="zh-CN" b="0" smtClean="0"/>
              <a:t> </a:t>
            </a:r>
            <a:r>
              <a:rPr lang="en-US" altLang="en-US" b="0" smtClean="0">
                <a:ea typeface="宋体" panose="02010600030101010101" pitchFamily="2" charset="-122"/>
              </a:rPr>
              <a:t>went</a:t>
            </a:r>
            <a:r>
              <a:rPr lang="en-US" altLang="zh-CN" b="0" smtClean="0"/>
              <a:t> </a:t>
            </a:r>
            <a:r>
              <a:rPr lang="en-US" altLang="en-US" b="0" smtClean="0">
                <a:ea typeface="宋体" panose="02010600030101010101" pitchFamily="2" charset="-122"/>
              </a:rPr>
              <a:t>t</a:t>
            </a:r>
            <a:r>
              <a:rPr lang="en-US" altLang="zh-CN" b="0" smtClean="0"/>
              <a:t>o </a:t>
            </a:r>
            <a:r>
              <a:rPr lang="en-US" altLang="en-US" b="0" smtClean="0">
                <a:ea typeface="宋体" panose="02010600030101010101" pitchFamily="2" charset="-122"/>
              </a:rPr>
              <a:t>look</a:t>
            </a:r>
            <a:r>
              <a:rPr lang="en-US" altLang="zh-CN" b="0" smtClean="0"/>
              <a:t> </a:t>
            </a:r>
            <a:r>
              <a:rPr lang="en-US" altLang="en-US" b="0" smtClean="0">
                <a:ea typeface="宋体" panose="02010600030101010101" pitchFamily="2" charset="-122"/>
              </a:rPr>
              <a:t>at</a:t>
            </a:r>
            <a:r>
              <a:rPr lang="en-US" altLang="zh-CN" b="0" smtClean="0"/>
              <a:t> </a:t>
            </a:r>
            <a:r>
              <a:rPr lang="en-US" altLang="en-US" b="0" smtClean="0">
                <a:ea typeface="宋体" panose="02010600030101010101" pitchFamily="2" charset="-122"/>
              </a:rPr>
              <a:t>the	</a:t>
            </a:r>
            <a:r>
              <a:rPr lang="en-US" altLang="zh-CN" b="0" smtClean="0"/>
              <a:t> </a:t>
            </a:r>
            <a:r>
              <a:rPr lang="en-US" altLang="en-US" b="0" smtClean="0">
                <a:ea typeface="宋体" panose="02010600030101010101" pitchFamily="2" charset="-122"/>
              </a:rPr>
              <a:t>Tower</a:t>
            </a:r>
            <a:r>
              <a:rPr lang="en-US" altLang="zh-CN" b="0" smtClean="0"/>
              <a:t> </a:t>
            </a:r>
            <a:r>
              <a:rPr lang="en-US" altLang="en-US" b="0" smtClean="0">
                <a:ea typeface="宋体" panose="02010600030101010101" pitchFamily="2" charset="-122"/>
              </a:rPr>
              <a:t>as</a:t>
            </a:r>
            <a:r>
              <a:rPr lang="en-US" altLang="zh-CN" b="0" smtClean="0"/>
              <a:t> </a:t>
            </a:r>
            <a:r>
              <a:rPr lang="en-US" altLang="en-US" b="0" smtClean="0">
                <a:ea typeface="宋体" panose="02010600030101010101" pitchFamily="2" charset="-122"/>
              </a:rPr>
              <a:t>much</a:t>
            </a:r>
            <a:r>
              <a:rPr lang="en-US" altLang="zh-CN" b="0" smtClean="0"/>
              <a:t> </a:t>
            </a:r>
            <a:r>
              <a:rPr lang="en-US" altLang="en-US" b="0" smtClean="0">
                <a:ea typeface="宋体" panose="02010600030101010101" pitchFamily="2" charset="-122"/>
              </a:rPr>
              <a:t>as</a:t>
            </a:r>
            <a:r>
              <a:rPr lang="en-US" altLang="zh-CN" b="0" smtClean="0"/>
              <a:t>…</a:t>
            </a:r>
            <a:r>
              <a:rPr lang="en-US" altLang="en-US" b="0" smtClean="0">
                <a:ea typeface="宋体" panose="02010600030101010101" pitchFamily="2" charset="-122"/>
              </a:rPr>
              <a:t> the other monuments of their city.</a:t>
            </a:r>
            <a:r>
              <a:rPr lang="en-US" altLang="zh-CN" b="0" smtClean="0"/>
              <a:t> (Para 4)</a:t>
            </a:r>
          </a:p>
          <a:p>
            <a:pPr marL="355600" indent="-355600">
              <a:buFont typeface="Arial" panose="020B0604020202020204" pitchFamily="34" charset="0"/>
              <a:buNone/>
            </a:pPr>
            <a:r>
              <a:rPr lang="en-US" altLang="zh-CN" b="0" smtClean="0"/>
              <a:t>4. Surpassed in height … it is still the Tower of Towers. (Para 4)</a:t>
            </a:r>
          </a:p>
        </p:txBody>
      </p:sp>
      <p:grpSp>
        <p:nvGrpSpPr>
          <p:cNvPr id="51204" name="Group 17"/>
          <p:cNvGrpSpPr>
            <a:grpSpLocks/>
          </p:cNvGrpSpPr>
          <p:nvPr/>
        </p:nvGrpSpPr>
        <p:grpSpPr bwMode="auto">
          <a:xfrm>
            <a:off x="368300" y="2808288"/>
            <a:ext cx="504825" cy="360362"/>
            <a:chOff x="2789" y="2160"/>
            <a:chExt cx="318" cy="227"/>
          </a:xfrm>
        </p:grpSpPr>
        <p:pic>
          <p:nvPicPr>
            <p:cNvPr id="51216" name="Picture 18"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7" name="Text Box 19">
              <a:hlinkClick r:id="rId4" action="ppaction://hlinksldjump"/>
            </p:cNvPr>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000">
                  <a:solidFill>
                    <a:srgbClr val="009999"/>
                  </a:solidFill>
                  <a:latin typeface="Arial" panose="020B0604020202020204" pitchFamily="34" charset="0"/>
                </a:rPr>
                <a:t>click</a:t>
              </a:r>
            </a:p>
          </p:txBody>
        </p:sp>
      </p:grpSp>
      <p:grpSp>
        <p:nvGrpSpPr>
          <p:cNvPr id="51205" name="Group 23"/>
          <p:cNvGrpSpPr>
            <a:grpSpLocks/>
          </p:cNvGrpSpPr>
          <p:nvPr/>
        </p:nvGrpSpPr>
        <p:grpSpPr bwMode="auto">
          <a:xfrm>
            <a:off x="433388" y="4179888"/>
            <a:ext cx="504825" cy="360362"/>
            <a:chOff x="2789" y="2160"/>
            <a:chExt cx="318" cy="227"/>
          </a:xfrm>
        </p:grpSpPr>
        <p:pic>
          <p:nvPicPr>
            <p:cNvPr id="51214" name="Picture 24"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5" name="Text Box 25">
              <a:hlinkClick r:id="rId5" action="ppaction://hlinksldjump"/>
            </p:cNvPr>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000">
                  <a:solidFill>
                    <a:srgbClr val="009999"/>
                  </a:solidFill>
                  <a:latin typeface="Arial" panose="020B0604020202020204" pitchFamily="34" charset="0"/>
                </a:rPr>
                <a:t>click</a:t>
              </a:r>
            </a:p>
          </p:txBody>
        </p:sp>
      </p:grpSp>
      <p:grpSp>
        <p:nvGrpSpPr>
          <p:cNvPr id="51206" name="Group 26"/>
          <p:cNvGrpSpPr>
            <a:grpSpLocks/>
          </p:cNvGrpSpPr>
          <p:nvPr/>
        </p:nvGrpSpPr>
        <p:grpSpPr bwMode="auto">
          <a:xfrm>
            <a:off x="419100" y="5100638"/>
            <a:ext cx="504825" cy="360362"/>
            <a:chOff x="2789" y="2160"/>
            <a:chExt cx="318" cy="227"/>
          </a:xfrm>
        </p:grpSpPr>
        <p:pic>
          <p:nvPicPr>
            <p:cNvPr id="51212" name="Picture 27"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3" name="Text Box 28">
              <a:hlinkClick r:id="rId6" action="ppaction://hlinksldjump"/>
            </p:cNvPr>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000">
                  <a:solidFill>
                    <a:srgbClr val="009999"/>
                  </a:solidFill>
                  <a:latin typeface="Arial" panose="020B0604020202020204" pitchFamily="34" charset="0"/>
                </a:rPr>
                <a:t>click</a:t>
              </a:r>
            </a:p>
          </p:txBody>
        </p:sp>
      </p:grpSp>
      <p:grpSp>
        <p:nvGrpSpPr>
          <p:cNvPr id="51207" name="Group 29"/>
          <p:cNvGrpSpPr>
            <a:grpSpLocks/>
          </p:cNvGrpSpPr>
          <p:nvPr/>
        </p:nvGrpSpPr>
        <p:grpSpPr bwMode="auto">
          <a:xfrm>
            <a:off x="381000" y="6021388"/>
            <a:ext cx="504825" cy="360362"/>
            <a:chOff x="2789" y="2160"/>
            <a:chExt cx="318" cy="227"/>
          </a:xfrm>
        </p:grpSpPr>
        <p:pic>
          <p:nvPicPr>
            <p:cNvPr id="51210" name="Picture 30"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1" name="Text Box 31">
              <a:hlinkClick r:id="rId7" action="ppaction://hlinksldjump"/>
            </p:cNvPr>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000">
                  <a:solidFill>
                    <a:srgbClr val="009999"/>
                  </a:solidFill>
                  <a:latin typeface="Arial" panose="020B0604020202020204" pitchFamily="34" charset="0"/>
                </a:rPr>
                <a:t>click</a:t>
              </a:r>
            </a:p>
          </p:txBody>
        </p:sp>
      </p:grpSp>
      <p:pic>
        <p:nvPicPr>
          <p:cNvPr id="51208" name="图片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1908175" y="447675"/>
            <a:ext cx="6048375" cy="769938"/>
          </a:xfrm>
          <a:prstGeom prst="rect">
            <a:avLst/>
          </a:prstGeom>
          <a:noFill/>
        </p:spPr>
        <p:txBody>
          <a:bodyPr>
            <a:spAutoFit/>
          </a:bodyPr>
          <a:lstStyle/>
          <a:p>
            <a:pPr>
              <a:defRPr/>
            </a:pPr>
            <a:r>
              <a:rPr lang="en-US" altLang="zh-CN" sz="4400" dirty="0">
                <a:solidFill>
                  <a:schemeClr val="bg1">
                    <a:lumMod val="95000"/>
                  </a:schemeClr>
                </a:solidFill>
              </a:rPr>
              <a:t>Difficult sentences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701" name="Rectangle 5"/>
          <p:cNvSpPr>
            <a:spLocks noGrp="1"/>
          </p:cNvSpPr>
          <p:nvPr>
            <p:ph type="title"/>
          </p:nvPr>
        </p:nvSpPr>
        <p:spPr>
          <a:xfrm>
            <a:off x="179388" y="1435100"/>
            <a:ext cx="8229600" cy="1143000"/>
          </a:xfrm>
        </p:spPr>
        <p:txBody>
          <a:bodyPr/>
          <a:lstStyle/>
          <a:p>
            <a:pPr>
              <a:defRPr/>
            </a:pPr>
            <a:r>
              <a:rPr lang="en-US" altLang="zh-CN" sz="2800" dirty="0" smtClean="0">
                <a:solidFill>
                  <a:schemeClr val="tx1">
                    <a:lumMod val="95000"/>
                    <a:lumOff val="5000"/>
                  </a:schemeClr>
                </a:solidFill>
              </a:rPr>
              <a:t>Difficult sentences</a:t>
            </a:r>
          </a:p>
        </p:txBody>
      </p:sp>
      <p:sp>
        <p:nvSpPr>
          <p:cNvPr id="53251" name="Rectangle 7"/>
          <p:cNvSpPr>
            <a:spLocks noGrp="1" noChangeAspect="1"/>
          </p:cNvSpPr>
          <p:nvPr>
            <p:ph type="body" idx="1"/>
          </p:nvPr>
        </p:nvSpPr>
        <p:spPr>
          <a:xfrm>
            <a:off x="420688" y="2403475"/>
            <a:ext cx="8229600" cy="3557588"/>
          </a:xfrm>
        </p:spPr>
        <p:txBody>
          <a:bodyPr/>
          <a:lstStyle/>
          <a:p>
            <a:pPr>
              <a:buFont typeface="Arial" panose="020B0604020202020204" pitchFamily="34" charset="0"/>
              <a:buNone/>
            </a:pPr>
            <a:r>
              <a:rPr lang="en-US" altLang="zh-CN" b="0" smtClean="0"/>
              <a:t>1. Sir Joseph Paxton’s Crystal Palace not only served royally the Great Exhibition but, being </a:t>
            </a:r>
            <a:r>
              <a:rPr lang="en-US" altLang="zh-CN" b="0" smtClean="0">
                <a:hlinkClick r:id="rId3" action="ppaction://hlinksldjump"/>
              </a:rPr>
              <a:t>demountable</a:t>
            </a:r>
            <a:r>
              <a:rPr lang="en-US" altLang="zh-CN" b="0" smtClean="0"/>
              <a:t>, was transferred afterwards to Sydenham, where it was used for sculpture, painting and architectural </a:t>
            </a:r>
            <a:r>
              <a:rPr lang="en-US" altLang="zh-CN" b="0" smtClean="0">
                <a:hlinkClick r:id="rId4" action="ppaction://hlinksldjump"/>
              </a:rPr>
              <a:t>exhibits</a:t>
            </a:r>
            <a:r>
              <a:rPr lang="en-US" altLang="zh-CN" b="0" smtClean="0"/>
              <a:t>, and for concerts until November 1936, when it burned, a lost symbol of happiness and brotherhood</a:t>
            </a:r>
            <a:r>
              <a:rPr lang="en-US" altLang="zh-CN" b="0" i="1" smtClean="0"/>
              <a:t>.</a:t>
            </a:r>
            <a:r>
              <a:rPr lang="en-US" altLang="zh-CN" smtClean="0"/>
              <a:t> </a:t>
            </a:r>
            <a:r>
              <a:rPr lang="en-US" altLang="zh-CN" b="0" smtClean="0"/>
              <a:t>(Para 1)</a:t>
            </a:r>
          </a:p>
        </p:txBody>
      </p:sp>
      <p:sp>
        <p:nvSpPr>
          <p:cNvPr id="53252" name="Rectangle 20"/>
          <p:cNvSpPr>
            <a:spLocks noChangeAspect="1"/>
          </p:cNvSpPr>
          <p:nvPr/>
        </p:nvSpPr>
        <p:spPr bwMode="auto">
          <a:xfrm>
            <a:off x="539750" y="5961063"/>
            <a:ext cx="82296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a:latin typeface="Times New Roman" panose="02020603050405020304" pitchFamily="18" charset="0"/>
                <a:cs typeface="Times New Roman" panose="02020603050405020304" pitchFamily="18" charset="0"/>
              </a:rPr>
              <a:t>Answer the questions and translate the sentence.</a:t>
            </a:r>
            <a:endParaRPr lang="zh-CN" altLang="en-US" b="0">
              <a:latin typeface="Times New Roman" panose="02020603050405020304" pitchFamily="18" charset="0"/>
              <a:cs typeface="Times New Roman" panose="02020603050405020304" pitchFamily="18" charset="0"/>
            </a:endParaRPr>
          </a:p>
        </p:txBody>
      </p:sp>
      <p:pic>
        <p:nvPicPr>
          <p:cNvPr id="53253" name="图片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1908175" y="447675"/>
            <a:ext cx="6048375" cy="769938"/>
          </a:xfrm>
          <a:prstGeom prst="rect">
            <a:avLst/>
          </a:prstGeom>
          <a:noFill/>
        </p:spPr>
        <p:txBody>
          <a:bodyPr>
            <a:spAutoFit/>
          </a:bodyPr>
          <a:lstStyle/>
          <a:p>
            <a:pPr>
              <a:defRPr/>
            </a:pPr>
            <a:r>
              <a:rPr lang="en-US" altLang="zh-CN" sz="4400" dirty="0">
                <a:solidFill>
                  <a:schemeClr val="bg1">
                    <a:lumMod val="95000"/>
                  </a:schemeClr>
                </a:solidFill>
              </a:rPr>
              <a:t>Difficult sentences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6"/>
          <p:cNvSpPr>
            <a:spLocks noGrp="1" noChangeAspect="1"/>
          </p:cNvSpPr>
          <p:nvPr>
            <p:ph type="body" sz="half" idx="1"/>
          </p:nvPr>
        </p:nvSpPr>
        <p:spPr>
          <a:xfrm>
            <a:off x="323850" y="1898650"/>
            <a:ext cx="4464050" cy="2808288"/>
          </a:xfrm>
        </p:spPr>
        <p:txBody>
          <a:bodyPr/>
          <a:lstStyle/>
          <a:p>
            <a:pPr marL="533400" indent="-533400">
              <a:lnSpc>
                <a:spcPct val="95000"/>
              </a:lnSpc>
              <a:spcBef>
                <a:spcPct val="15000"/>
              </a:spcBef>
              <a:buFont typeface="Arial" panose="020B0604020202020204" pitchFamily="34" charset="0"/>
              <a:buNone/>
              <a:tabLst>
                <a:tab pos="533400" algn="l"/>
              </a:tabLst>
            </a:pPr>
            <a:r>
              <a:rPr lang="en-US" altLang="zh-CN" sz="2400" b="0" smtClean="0"/>
              <a:t>(a) What was transferred to Sydenham</a:t>
            </a:r>
            <a:r>
              <a:rPr lang="en-US" altLang="zh-CN" sz="2400" b="0" smtClean="0">
                <a:latin typeface="Arial" panose="020B0604020202020204" pitchFamily="34" charset="0"/>
              </a:rPr>
              <a:t>?</a:t>
            </a:r>
          </a:p>
          <a:p>
            <a:pPr marL="533400" indent="-533400">
              <a:lnSpc>
                <a:spcPct val="95000"/>
              </a:lnSpc>
              <a:spcBef>
                <a:spcPct val="15000"/>
              </a:spcBef>
              <a:buFont typeface="Arial" panose="020B0604020202020204" pitchFamily="34" charset="0"/>
              <a:buNone/>
              <a:tabLst>
                <a:tab pos="533400" algn="l"/>
              </a:tabLst>
            </a:pPr>
            <a:r>
              <a:rPr lang="en-US" altLang="zh-CN" sz="2400" b="0" smtClean="0"/>
              <a:t>(b) Why was it possible for it to be transferred</a:t>
            </a:r>
            <a:r>
              <a:rPr lang="en-US" altLang="zh-CN" sz="2400" b="0" smtClean="0">
                <a:latin typeface="Arial" panose="020B0604020202020204" pitchFamily="34" charset="0"/>
              </a:rPr>
              <a:t>?</a:t>
            </a:r>
          </a:p>
          <a:p>
            <a:pPr marL="533400" indent="-533400">
              <a:lnSpc>
                <a:spcPct val="95000"/>
              </a:lnSpc>
              <a:spcBef>
                <a:spcPct val="15000"/>
              </a:spcBef>
              <a:buFont typeface="Arial" panose="020B0604020202020204" pitchFamily="34" charset="0"/>
              <a:buNone/>
              <a:tabLst>
                <a:tab pos="533400" algn="l"/>
              </a:tabLst>
            </a:pPr>
            <a:r>
              <a:rPr lang="en-US" altLang="zh-CN" sz="2400" b="0" smtClean="0"/>
              <a:t>(c) What was the Palace used for in Sydenham</a:t>
            </a:r>
            <a:r>
              <a:rPr lang="en-US" altLang="zh-CN" sz="2400" b="0" smtClean="0">
                <a:latin typeface="Arial" panose="020B0604020202020204" pitchFamily="34" charset="0"/>
              </a:rPr>
              <a:t>?</a:t>
            </a:r>
          </a:p>
          <a:p>
            <a:pPr marL="533400" indent="-533400">
              <a:lnSpc>
                <a:spcPct val="95000"/>
              </a:lnSpc>
              <a:spcBef>
                <a:spcPct val="15000"/>
              </a:spcBef>
              <a:buFont typeface="Arial" panose="020B0604020202020204" pitchFamily="34" charset="0"/>
              <a:buNone/>
              <a:tabLst>
                <a:tab pos="533400" algn="l"/>
              </a:tabLst>
            </a:pPr>
            <a:r>
              <a:rPr lang="en-US" altLang="zh-CN" sz="2400" b="0" smtClean="0"/>
              <a:t>(d) What burned</a:t>
            </a:r>
            <a:r>
              <a:rPr lang="en-US" altLang="zh-CN" sz="2400" b="0" smtClean="0">
                <a:latin typeface="Arial" panose="020B0604020202020204" pitchFamily="34" charset="0"/>
              </a:rPr>
              <a:t>?</a:t>
            </a:r>
            <a:endParaRPr lang="zh-CN" altLang="en-US" sz="2400" b="0" smtClean="0">
              <a:latin typeface="Arial" panose="020B0604020202020204" pitchFamily="34" charset="0"/>
            </a:endParaRPr>
          </a:p>
        </p:txBody>
      </p:sp>
      <p:sp>
        <p:nvSpPr>
          <p:cNvPr id="1556487" name="Rectangle 7"/>
          <p:cNvSpPr>
            <a:spLocks noGrp="1" noChangeAspect="1"/>
          </p:cNvSpPr>
          <p:nvPr>
            <p:ph type="body" sz="half" idx="2"/>
          </p:nvPr>
        </p:nvSpPr>
        <p:spPr>
          <a:xfrm>
            <a:off x="4686300" y="1854200"/>
            <a:ext cx="4427538" cy="2879725"/>
          </a:xfrm>
        </p:spPr>
        <p:txBody>
          <a:bodyPr/>
          <a:lstStyle/>
          <a:p>
            <a:pPr marL="533400" indent="-533400">
              <a:spcBef>
                <a:spcPct val="10000"/>
              </a:spcBef>
              <a:buFont typeface="Arial" panose="020B0604020202020204" pitchFamily="34" charset="0"/>
              <a:buNone/>
            </a:pPr>
            <a:r>
              <a:rPr lang="en-US" altLang="zh-CN" sz="2400" b="0" smtClean="0">
                <a:solidFill>
                  <a:srgbClr val="0066CC"/>
                </a:solidFill>
              </a:rPr>
              <a:t>(a) The Crystal Palace.</a:t>
            </a:r>
          </a:p>
          <a:p>
            <a:pPr marL="533400" indent="-533400">
              <a:spcBef>
                <a:spcPct val="10000"/>
              </a:spcBef>
              <a:buFont typeface="Arial" panose="020B0604020202020204" pitchFamily="34" charset="0"/>
              <a:buNone/>
            </a:pPr>
            <a:r>
              <a:rPr lang="en-US" altLang="zh-CN" sz="2400" b="0" smtClean="0">
                <a:solidFill>
                  <a:srgbClr val="0066CC"/>
                </a:solidFill>
              </a:rPr>
              <a:t>(b) It was demountable.</a:t>
            </a:r>
          </a:p>
          <a:p>
            <a:pPr marL="533400" indent="-533400">
              <a:spcBef>
                <a:spcPct val="10000"/>
              </a:spcBef>
              <a:buFont typeface="Arial" panose="020B0604020202020204" pitchFamily="34" charset="0"/>
              <a:buNone/>
            </a:pPr>
            <a:r>
              <a:rPr lang="en-US" altLang="zh-CN" sz="2400" b="0" smtClean="0">
                <a:solidFill>
                  <a:srgbClr val="0066CC"/>
                </a:solidFill>
              </a:rPr>
              <a:t>(c) It was used for sculpture, painting and architectural exhibits and for concerts.</a:t>
            </a:r>
          </a:p>
          <a:p>
            <a:pPr marL="533400" indent="-533400">
              <a:spcBef>
                <a:spcPct val="10000"/>
              </a:spcBef>
              <a:buFont typeface="Arial" panose="020B0604020202020204" pitchFamily="34" charset="0"/>
              <a:buNone/>
            </a:pPr>
            <a:r>
              <a:rPr lang="en-US" altLang="zh-CN" sz="2400" b="0" smtClean="0">
                <a:solidFill>
                  <a:srgbClr val="0066CC"/>
                </a:solidFill>
              </a:rPr>
              <a:t>(d) The Crystal Palace.</a:t>
            </a:r>
          </a:p>
          <a:p>
            <a:pPr marL="533400" indent="-533400">
              <a:spcBef>
                <a:spcPct val="10000"/>
              </a:spcBef>
              <a:buFont typeface="Arial" panose="020B0604020202020204" pitchFamily="34" charset="0"/>
              <a:buNone/>
            </a:pPr>
            <a:endParaRPr lang="zh-CN" altLang="en-US" sz="2400" smtClean="0">
              <a:solidFill>
                <a:srgbClr val="0066CC"/>
              </a:solidFill>
            </a:endParaRPr>
          </a:p>
        </p:txBody>
      </p:sp>
      <p:sp>
        <p:nvSpPr>
          <p:cNvPr id="1556498" name="AutoShape 18"/>
          <p:cNvSpPr>
            <a:spLocks noChangeArrowheads="1"/>
          </p:cNvSpPr>
          <p:nvPr/>
        </p:nvSpPr>
        <p:spPr bwMode="auto">
          <a:xfrm>
            <a:off x="153988" y="4292600"/>
            <a:ext cx="8858250" cy="2735263"/>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r>
              <a:rPr lang="zh-CN" altLang="en-US" sz="2400" b="0" dirty="0">
                <a:latin typeface="+mn-ea"/>
                <a:ea typeface="+mn-ea"/>
              </a:rPr>
              <a:t>约瑟夫</a:t>
            </a:r>
            <a:r>
              <a:rPr lang="en-US" altLang="zh-CN" sz="2400" b="0" dirty="0">
                <a:latin typeface="+mn-ea"/>
                <a:ea typeface="+mn-ea"/>
              </a:rPr>
              <a:t>· </a:t>
            </a:r>
            <a:r>
              <a:rPr lang="zh-CN" altLang="en-US" sz="2400" b="0" dirty="0">
                <a:latin typeface="+mn-ea"/>
                <a:ea typeface="+mn-ea"/>
              </a:rPr>
              <a:t>帕克斯顿爵士设计的水晶宫不仅为世博会上大展用</a:t>
            </a:r>
            <a:endParaRPr lang="en-US" altLang="zh-CN" sz="2400" b="0" dirty="0">
              <a:latin typeface="+mn-ea"/>
              <a:ea typeface="+mn-ea"/>
            </a:endParaRPr>
          </a:p>
          <a:p>
            <a:pPr>
              <a:buFont typeface="Arial" panose="020B0604020202020204" pitchFamily="34" charset="0"/>
              <a:buNone/>
              <a:defRPr/>
            </a:pPr>
            <a:r>
              <a:rPr lang="zh-CN" altLang="en-US" sz="2400" b="0" dirty="0">
                <a:latin typeface="+mn-ea"/>
                <a:ea typeface="+mn-ea"/>
              </a:rPr>
              <a:t>途，而且因为可拆卸，水晶宫在世博会之后被移到西德纳姆镇，</a:t>
            </a:r>
            <a:endParaRPr lang="en-US" altLang="zh-CN" sz="2400" b="0" dirty="0">
              <a:latin typeface="+mn-ea"/>
              <a:ea typeface="+mn-ea"/>
            </a:endParaRPr>
          </a:p>
          <a:p>
            <a:pPr>
              <a:buFont typeface="Arial" panose="020B0604020202020204" pitchFamily="34" charset="0"/>
              <a:buNone/>
              <a:defRPr/>
            </a:pPr>
            <a:r>
              <a:rPr lang="zh-CN" altLang="en-US" sz="2400" b="0" dirty="0">
                <a:latin typeface="+mn-ea"/>
                <a:ea typeface="+mn-ea"/>
              </a:rPr>
              <a:t>用来举办雕塑、绘画和建筑展览以及音乐会。</a:t>
            </a:r>
            <a:r>
              <a:rPr lang="en-US" altLang="zh-CN" sz="2400" b="0" dirty="0">
                <a:latin typeface="+mn-ea"/>
                <a:ea typeface="+mn-ea"/>
              </a:rPr>
              <a:t>1936</a:t>
            </a:r>
            <a:r>
              <a:rPr lang="zh-CN" altLang="en-US" sz="2400" b="0" dirty="0">
                <a:latin typeface="+mn-ea"/>
                <a:ea typeface="+mn-ea"/>
              </a:rPr>
              <a:t>年</a:t>
            </a:r>
            <a:r>
              <a:rPr lang="en-US" altLang="zh-CN" sz="2400" b="0" dirty="0">
                <a:latin typeface="+mn-ea"/>
                <a:ea typeface="+mn-ea"/>
              </a:rPr>
              <a:t>11</a:t>
            </a:r>
            <a:r>
              <a:rPr lang="zh-CN" altLang="en-US" sz="2400" b="0" dirty="0">
                <a:latin typeface="+mn-ea"/>
                <a:ea typeface="+mn-ea"/>
              </a:rPr>
              <a:t>月水晶</a:t>
            </a:r>
            <a:endParaRPr lang="en-US" altLang="zh-CN" sz="2400" b="0" dirty="0">
              <a:latin typeface="+mn-ea"/>
              <a:ea typeface="+mn-ea"/>
            </a:endParaRPr>
          </a:p>
          <a:p>
            <a:pPr>
              <a:buFont typeface="Arial" panose="020B0604020202020204" pitchFamily="34" charset="0"/>
              <a:buNone/>
              <a:defRPr/>
            </a:pPr>
            <a:r>
              <a:rPr lang="zh-CN" altLang="en-US" sz="2400" b="0" dirty="0">
                <a:latin typeface="+mn-ea"/>
                <a:ea typeface="+mn-ea"/>
              </a:rPr>
              <a:t>宫毁于一场大火，它是一个失落了的代表幸福和博爱</a:t>
            </a:r>
            <a:r>
              <a:rPr lang="zh-CN" altLang="en-US" sz="2400" b="0" dirty="0" smtClean="0">
                <a:latin typeface="+mn-ea"/>
                <a:ea typeface="+mn-ea"/>
              </a:rPr>
              <a:t>的象征</a:t>
            </a:r>
            <a:r>
              <a:rPr lang="zh-CN" altLang="en-US" sz="2400" b="0" dirty="0">
                <a:latin typeface="+mn-ea"/>
                <a:ea typeface="+mn-ea"/>
              </a:rPr>
              <a:t>物。</a:t>
            </a:r>
            <a:endParaRPr lang="en-US" altLang="zh-CN" sz="2400" b="0" dirty="0">
              <a:latin typeface="+mn-ea"/>
              <a:ea typeface="+mn-ea"/>
            </a:endParaRPr>
          </a:p>
        </p:txBody>
      </p:sp>
      <p:pic>
        <p:nvPicPr>
          <p:cNvPr id="55301" name="图片 14">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p:nvSpPr>
        <p:spPr>
          <a:xfrm>
            <a:off x="1908175" y="447675"/>
            <a:ext cx="6048375" cy="769938"/>
          </a:xfrm>
          <a:prstGeom prst="rect">
            <a:avLst/>
          </a:prstGeom>
          <a:noFill/>
        </p:spPr>
        <p:txBody>
          <a:bodyPr>
            <a:spAutoFit/>
          </a:bodyPr>
          <a:lstStyle/>
          <a:p>
            <a:pPr>
              <a:defRPr/>
            </a:pPr>
            <a:r>
              <a:rPr lang="en-US" altLang="zh-CN" sz="4400" dirty="0">
                <a:solidFill>
                  <a:schemeClr val="bg1">
                    <a:lumMod val="95000"/>
                  </a:schemeClr>
                </a:solidFill>
              </a:rPr>
              <a:t>Difficult sentences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64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564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564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5648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56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487" grpId="0" build="p"/>
      <p:bldP spid="1556498" grpId="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7" name="Rectangle 5"/>
          <p:cNvSpPr>
            <a:spLocks noGrp="1"/>
          </p:cNvSpPr>
          <p:nvPr>
            <p:ph type="title"/>
          </p:nvPr>
        </p:nvSpPr>
        <p:spPr>
          <a:xfrm>
            <a:off x="577850" y="1341438"/>
            <a:ext cx="8229600" cy="1143000"/>
          </a:xfrm>
        </p:spPr>
        <p:txBody>
          <a:bodyPr/>
          <a:lstStyle/>
          <a:p>
            <a:pPr>
              <a:defRPr/>
            </a:pPr>
            <a:r>
              <a:rPr lang="en-US" altLang="zh-CN" dirty="0" smtClean="0">
                <a:solidFill>
                  <a:schemeClr val="tx1">
                    <a:lumMod val="95000"/>
                    <a:lumOff val="5000"/>
                  </a:schemeClr>
                </a:solidFill>
              </a:rPr>
              <a:t>Difficult sentences</a:t>
            </a:r>
          </a:p>
        </p:txBody>
      </p:sp>
      <p:sp>
        <p:nvSpPr>
          <p:cNvPr id="57347" name="Rectangle 10"/>
          <p:cNvSpPr>
            <a:spLocks noGrp="1" noChangeAspect="1"/>
          </p:cNvSpPr>
          <p:nvPr>
            <p:ph type="body" idx="1"/>
          </p:nvPr>
        </p:nvSpPr>
        <p:spPr>
          <a:xfrm>
            <a:off x="611188" y="2289175"/>
            <a:ext cx="8229600" cy="4525963"/>
          </a:xfrm>
        </p:spPr>
        <p:txBody>
          <a:bodyPr/>
          <a:lstStyle/>
          <a:p>
            <a:pPr>
              <a:buFont typeface="Arial" panose="020B0604020202020204" pitchFamily="34" charset="0"/>
              <a:buNone/>
            </a:pPr>
            <a:r>
              <a:rPr lang="en-US" altLang="en-US" b="0" smtClean="0">
                <a:latin typeface="Times New Roman" panose="02020603050405020304" pitchFamily="18" charset="0"/>
                <a:ea typeface="宋体" panose="02010600030101010101" pitchFamily="2" charset="-122"/>
                <a:cs typeface="Times New Roman" panose="02020603050405020304" pitchFamily="18" charset="0"/>
              </a:rPr>
              <a:t>2</a:t>
            </a:r>
            <a:r>
              <a:rPr lang="en-US" altLang="zh-CN" b="0" smtClean="0">
                <a:latin typeface="Times New Roman" panose="02020603050405020304" pitchFamily="18" charset="0"/>
                <a:cs typeface="Times New Roman" panose="02020603050405020304" pitchFamily="18" charset="0"/>
              </a:rPr>
              <a:t>.</a:t>
            </a:r>
            <a:r>
              <a:rPr lang="en-US" altLang="en-US" b="0" smtClean="0">
                <a:latin typeface="Times New Roman" panose="02020603050405020304" pitchFamily="18" charset="0"/>
                <a:ea typeface="宋体" panose="02010600030101010101" pitchFamily="2" charset="-122"/>
                <a:cs typeface="Times New Roman" panose="02020603050405020304" pitchFamily="18" charset="0"/>
              </a:rPr>
              <a:t> Monsieur Eiffel </a:t>
            </a:r>
            <a:r>
              <a:rPr lang="en-US" altLang="en-US" b="0" smtClean="0">
                <a:latin typeface="Times New Roman" panose="02020603050405020304" pitchFamily="18" charset="0"/>
                <a:ea typeface="宋体" panose="02010600030101010101" pitchFamily="2" charset="-122"/>
                <a:cs typeface="Times New Roman" panose="02020603050405020304" pitchFamily="18" charset="0"/>
                <a:hlinkClick r:id="rId3" action="ppaction://hlinksldjump"/>
              </a:rPr>
              <a:t>extolled</a:t>
            </a:r>
            <a:r>
              <a:rPr lang="en-US" altLang="en-US" b="0" smtClean="0">
                <a:latin typeface="Times New Roman" panose="02020603050405020304" pitchFamily="18" charset="0"/>
                <a:ea typeface="宋体" panose="02010600030101010101" pitchFamily="2" charset="-122"/>
                <a:cs typeface="Times New Roman" panose="02020603050405020304" pitchFamily="18" charset="0"/>
              </a:rPr>
              <a:t> its utility as a military lookout,</a:t>
            </a:r>
            <a:r>
              <a:rPr lang="en-US" altLang="zh-CN" b="0" smtClean="0">
                <a:latin typeface="Times New Roman" panose="02020603050405020304" pitchFamily="18" charset="0"/>
                <a:cs typeface="Times New Roman" panose="02020603050405020304" pitchFamily="18" charset="0"/>
              </a:rPr>
              <a:t> </a:t>
            </a:r>
            <a:r>
              <a:rPr lang="en-US" altLang="en-US" b="0" smtClean="0">
                <a:latin typeface="Times New Roman" panose="02020603050405020304" pitchFamily="18" charset="0"/>
                <a:ea typeface="宋体" panose="02010600030101010101" pitchFamily="2" charset="-122"/>
                <a:cs typeface="Times New Roman" panose="02020603050405020304" pitchFamily="18" charset="0"/>
              </a:rPr>
              <a:t>the </a:t>
            </a:r>
            <a:r>
              <a:rPr lang="en-US" altLang="en-US" b="0" smtClean="0">
                <a:latin typeface="Times New Roman" panose="02020603050405020304" pitchFamily="18" charset="0"/>
                <a:ea typeface="宋体" panose="02010600030101010101" pitchFamily="2" charset="-122"/>
                <a:cs typeface="Times New Roman" panose="02020603050405020304" pitchFamily="18" charset="0"/>
                <a:hlinkClick r:id="rId4" action="ppaction://hlinksldjump"/>
              </a:rPr>
              <a:t>salubrity</a:t>
            </a:r>
            <a:r>
              <a:rPr lang="en-US" altLang="en-US" b="0" smtClean="0">
                <a:latin typeface="Times New Roman" panose="02020603050405020304" pitchFamily="18" charset="0"/>
                <a:ea typeface="宋体" panose="02010600030101010101" pitchFamily="2" charset="-122"/>
                <a:cs typeface="Times New Roman" panose="02020603050405020304" pitchFamily="18" charset="0"/>
              </a:rPr>
              <a:t> of the air at its top,</a:t>
            </a:r>
            <a:r>
              <a:rPr lang="en-US" altLang="zh-CN" b="0" smtClean="0">
                <a:latin typeface="Times New Roman" panose="02020603050405020304" pitchFamily="18" charset="0"/>
                <a:cs typeface="Times New Roman" panose="02020603050405020304" pitchFamily="18" charset="0"/>
              </a:rPr>
              <a:t> </a:t>
            </a:r>
            <a:r>
              <a:rPr lang="en-US" altLang="en-US" b="0" smtClean="0">
                <a:latin typeface="Times New Roman" panose="02020603050405020304" pitchFamily="18" charset="0"/>
                <a:ea typeface="宋体" panose="02010600030101010101" pitchFamily="2" charset="-122"/>
                <a:cs typeface="Times New Roman" panose="02020603050405020304" pitchFamily="18" charset="0"/>
              </a:rPr>
              <a:t>its uses</a:t>
            </a:r>
            <a:r>
              <a:rPr lang="en-US" altLang="zh-CN" b="0" smtClean="0">
                <a:latin typeface="Times New Roman" panose="02020603050405020304" pitchFamily="18" charset="0"/>
                <a:cs typeface="Times New Roman" panose="02020603050405020304" pitchFamily="18" charset="0"/>
              </a:rPr>
              <a:t> </a:t>
            </a:r>
            <a:r>
              <a:rPr lang="en-US" altLang="en-US" b="0" smtClean="0">
                <a:latin typeface="Times New Roman" panose="02020603050405020304" pitchFamily="18" charset="0"/>
                <a:ea typeface="宋体" panose="02010600030101010101" pitchFamily="2" charset="-122"/>
                <a:cs typeface="Times New Roman" panose="02020603050405020304" pitchFamily="18" charset="0"/>
              </a:rPr>
              <a:t>as a laboratory to experiment with wind and gravity,</a:t>
            </a:r>
            <a:r>
              <a:rPr lang="en-US" altLang="zh-CN" b="0" smtClean="0">
                <a:latin typeface="Times New Roman" panose="02020603050405020304" pitchFamily="18" charset="0"/>
                <a:cs typeface="Times New Roman" panose="02020603050405020304" pitchFamily="18" charset="0"/>
              </a:rPr>
              <a:t> </a:t>
            </a:r>
            <a:r>
              <a:rPr lang="en-US" altLang="en-US" b="0" smtClean="0">
                <a:latin typeface="Times New Roman" panose="02020603050405020304" pitchFamily="18" charset="0"/>
                <a:ea typeface="宋体" panose="02010600030101010101" pitchFamily="2" charset="-122"/>
                <a:cs typeface="Times New Roman" panose="02020603050405020304" pitchFamily="18" charset="0"/>
              </a:rPr>
              <a:t>but the innerspring to its construction was to</a:t>
            </a:r>
            <a:r>
              <a:rPr lang="en-US" altLang="zh-CN" b="0" smtClean="0">
                <a:latin typeface="Times New Roman" panose="02020603050405020304" pitchFamily="18" charset="0"/>
                <a:cs typeface="Times New Roman" panose="02020603050405020304" pitchFamily="18" charset="0"/>
              </a:rPr>
              <a:t> </a:t>
            </a:r>
            <a:r>
              <a:rPr lang="en-US" altLang="en-US" b="0" smtClean="0">
                <a:latin typeface="Times New Roman" panose="02020603050405020304" pitchFamily="18" charset="0"/>
                <a:ea typeface="宋体" panose="02010600030101010101" pitchFamily="2" charset="-122"/>
                <a:cs typeface="Times New Roman" panose="02020603050405020304" pitchFamily="18" charset="0"/>
              </a:rPr>
              <a:t>demonstrate that France,100 years after the revolution,</a:t>
            </a:r>
            <a:r>
              <a:rPr lang="en-US" altLang="zh-CN" b="0" smtClean="0">
                <a:latin typeface="Times New Roman" panose="02020603050405020304" pitchFamily="18" charset="0"/>
                <a:cs typeface="Times New Roman" panose="02020603050405020304" pitchFamily="18" charset="0"/>
              </a:rPr>
              <a:t> </a:t>
            </a:r>
            <a:r>
              <a:rPr lang="en-US" altLang="en-US" b="0" smtClean="0">
                <a:latin typeface="Times New Roman" panose="02020603050405020304" pitchFamily="18" charset="0"/>
                <a:ea typeface="宋体" panose="02010600030101010101" pitchFamily="2" charset="-122"/>
                <a:cs typeface="Times New Roman" panose="02020603050405020304" pitchFamily="18" charset="0"/>
              </a:rPr>
              <a:t>was a leader of the technical world,</a:t>
            </a:r>
            <a:r>
              <a:rPr lang="en-US" altLang="zh-CN" b="0" smtClean="0">
                <a:latin typeface="Times New Roman" panose="02020603050405020304" pitchFamily="18" charset="0"/>
                <a:cs typeface="Times New Roman" panose="02020603050405020304" pitchFamily="18" charset="0"/>
              </a:rPr>
              <a:t> </a:t>
            </a:r>
            <a:r>
              <a:rPr lang="en-US" altLang="en-US" b="0" smtClean="0">
                <a:latin typeface="Times New Roman" panose="02020603050405020304" pitchFamily="18" charset="0"/>
                <a:ea typeface="宋体" panose="02010600030101010101" pitchFamily="2" charset="-122"/>
                <a:cs typeface="Times New Roman" panose="02020603050405020304" pitchFamily="18" charset="0"/>
              </a:rPr>
              <a:t>capable of</a:t>
            </a:r>
            <a:r>
              <a:rPr lang="en-US" altLang="zh-CN" b="0" smtClean="0">
                <a:latin typeface="Times New Roman" panose="02020603050405020304" pitchFamily="18" charset="0"/>
                <a:cs typeface="Times New Roman" panose="02020603050405020304" pitchFamily="18" charset="0"/>
              </a:rPr>
              <a:t> </a:t>
            </a:r>
            <a:r>
              <a:rPr lang="en-US" altLang="en-US" b="0" smtClean="0">
                <a:latin typeface="Times New Roman" panose="02020603050405020304" pitchFamily="18" charset="0"/>
                <a:ea typeface="宋体" panose="02010600030101010101" pitchFamily="2" charset="-122"/>
                <a:cs typeface="Times New Roman" panose="02020603050405020304" pitchFamily="18" charset="0"/>
              </a:rPr>
              <a:t>realizing the dream of a tower 300 meters high,</a:t>
            </a:r>
            <a:r>
              <a:rPr lang="en-US" altLang="zh-CN" b="0" smtClean="0">
                <a:latin typeface="Times New Roman" panose="02020603050405020304" pitchFamily="18" charset="0"/>
                <a:cs typeface="Times New Roman" panose="02020603050405020304" pitchFamily="18" charset="0"/>
              </a:rPr>
              <a:t> </a:t>
            </a:r>
            <a:r>
              <a:rPr lang="en-US" altLang="en-US" b="0" smtClean="0">
                <a:latin typeface="Times New Roman" panose="02020603050405020304" pitchFamily="18" charset="0"/>
                <a:ea typeface="宋体" panose="02010600030101010101" pitchFamily="2" charset="-122"/>
                <a:cs typeface="Times New Roman" panose="02020603050405020304" pitchFamily="18" charset="0"/>
              </a:rPr>
              <a:t>almost 1,000 feet</a:t>
            </a:r>
            <a:r>
              <a:rPr lang="en-US" altLang="en-US" b="0" i="1"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b="0" smtClean="0">
                <a:latin typeface="Times New Roman" panose="02020603050405020304" pitchFamily="18" charset="0"/>
                <a:cs typeface="Times New Roman" panose="02020603050405020304" pitchFamily="18" charset="0"/>
              </a:rPr>
              <a:t> (Para 1)</a:t>
            </a:r>
          </a:p>
          <a:p>
            <a:pPr>
              <a:buFont typeface="Arial" panose="020B0604020202020204" pitchFamily="34" charset="0"/>
              <a:buNone/>
            </a:pPr>
            <a:r>
              <a:rPr lang="en-US" altLang="zh-CN" smtClean="0">
                <a:latin typeface="Times New Roman" panose="02020603050405020304" pitchFamily="18" charset="0"/>
                <a:cs typeface="Times New Roman" panose="02020603050405020304" pitchFamily="18" charset="0"/>
              </a:rPr>
              <a:t>Answer the questions and translate the sentence. </a:t>
            </a:r>
            <a:endParaRPr lang="en-US" altLang="en-US" b="0" smtClean="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7348" name="图片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1908175" y="447675"/>
            <a:ext cx="6048375" cy="769938"/>
          </a:xfrm>
          <a:prstGeom prst="rect">
            <a:avLst/>
          </a:prstGeom>
          <a:noFill/>
        </p:spPr>
        <p:txBody>
          <a:bodyPr>
            <a:spAutoFit/>
          </a:bodyPr>
          <a:lstStyle/>
          <a:p>
            <a:pPr>
              <a:defRPr/>
            </a:pPr>
            <a:r>
              <a:rPr lang="en-US" altLang="zh-CN" sz="4400" dirty="0">
                <a:solidFill>
                  <a:schemeClr val="bg1">
                    <a:lumMod val="95000"/>
                  </a:schemeClr>
                </a:solidFill>
              </a:rPr>
              <a:t>Difficult sentences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45" name="Rectangle 5"/>
          <p:cNvSpPr>
            <a:spLocks noGrp="1"/>
          </p:cNvSpPr>
          <p:nvPr>
            <p:ph type="title"/>
          </p:nvPr>
        </p:nvSpPr>
        <p:spPr>
          <a:xfrm>
            <a:off x="292100" y="1293813"/>
            <a:ext cx="8229600" cy="1143000"/>
          </a:xfrm>
        </p:spPr>
        <p:txBody>
          <a:bodyPr/>
          <a:lstStyle/>
          <a:p>
            <a:pPr>
              <a:defRPr/>
            </a:pPr>
            <a:r>
              <a:rPr lang="en-US" altLang="zh-CN" dirty="0" smtClean="0">
                <a:solidFill>
                  <a:schemeClr val="tx1">
                    <a:lumMod val="95000"/>
                    <a:lumOff val="5000"/>
                  </a:schemeClr>
                </a:solidFill>
              </a:rPr>
              <a:t>Difficult sentences</a:t>
            </a:r>
          </a:p>
        </p:txBody>
      </p:sp>
      <p:sp>
        <p:nvSpPr>
          <p:cNvPr id="59395" name="Rectangle 6"/>
          <p:cNvSpPr>
            <a:spLocks noGrp="1" noChangeAspect="1"/>
          </p:cNvSpPr>
          <p:nvPr>
            <p:ph type="body" sz="half" idx="1"/>
          </p:nvPr>
        </p:nvSpPr>
        <p:spPr>
          <a:xfrm>
            <a:off x="292100" y="2220913"/>
            <a:ext cx="4038600" cy="4525962"/>
          </a:xfrm>
        </p:spPr>
        <p:txBody>
          <a:bodyPr/>
          <a:lstStyle/>
          <a:p>
            <a:pPr marL="533400" indent="-533400">
              <a:lnSpc>
                <a:spcPct val="105000"/>
              </a:lnSpc>
              <a:buFont typeface="Arial" panose="020B0604020202020204" pitchFamily="34" charset="0"/>
              <a:buNone/>
            </a:pPr>
            <a:r>
              <a:rPr lang="en-US" altLang="en-US" sz="2400" b="0" smtClean="0">
                <a:ea typeface="宋体" panose="02010600030101010101" pitchFamily="2" charset="-122"/>
              </a:rPr>
              <a:t>(a)</a:t>
            </a:r>
            <a:r>
              <a:rPr lang="en-US" altLang="zh-CN" sz="2400" b="0" smtClean="0"/>
              <a:t> </a:t>
            </a:r>
            <a:r>
              <a:rPr lang="en-US" altLang="en-US" sz="2400" b="0" smtClean="0">
                <a:ea typeface="宋体" panose="02010600030101010101" pitchFamily="2" charset="-122"/>
              </a:rPr>
              <a:t>What uses did Monsieur Eiffel praise the Tower for</a:t>
            </a:r>
            <a:r>
              <a:rPr lang="en-US" altLang="en-US" sz="2400" b="0" smtClean="0">
                <a:latin typeface="Arial" panose="020B0604020202020204" pitchFamily="34" charset="0"/>
                <a:ea typeface="宋体" panose="02010600030101010101" pitchFamily="2" charset="-122"/>
              </a:rPr>
              <a:t>?</a:t>
            </a:r>
            <a:endParaRPr lang="en-US" altLang="zh-CN" sz="2400" b="0" smtClean="0">
              <a:latin typeface="Arial" panose="020B0604020202020204" pitchFamily="34" charset="0"/>
            </a:endParaRPr>
          </a:p>
          <a:p>
            <a:pPr marL="533400" indent="-533400">
              <a:lnSpc>
                <a:spcPct val="105000"/>
              </a:lnSpc>
              <a:buFont typeface="Arial" panose="020B0604020202020204" pitchFamily="34" charset="0"/>
              <a:buNone/>
            </a:pPr>
            <a:r>
              <a:rPr lang="en-US" altLang="en-US" sz="2400" b="0" smtClean="0">
                <a:ea typeface="宋体" panose="02010600030101010101" pitchFamily="2" charset="-122"/>
              </a:rPr>
              <a:t>(b)</a:t>
            </a:r>
            <a:r>
              <a:rPr lang="en-US" altLang="zh-CN" sz="2400" b="0" smtClean="0"/>
              <a:t> </a:t>
            </a:r>
            <a:r>
              <a:rPr lang="en-US" altLang="en-US" sz="2400" b="0" smtClean="0">
                <a:ea typeface="宋体" panose="02010600030101010101" pitchFamily="2" charset="-122"/>
              </a:rPr>
              <a:t>What was his main motivation in constructing the Tower</a:t>
            </a:r>
            <a:r>
              <a:rPr lang="en-US" altLang="en-US" sz="2400" b="0" smtClean="0">
                <a:latin typeface="Arial" panose="020B0604020202020204" pitchFamily="34" charset="0"/>
                <a:ea typeface="宋体" panose="02010600030101010101" pitchFamily="2" charset="-122"/>
              </a:rPr>
              <a:t>?</a:t>
            </a:r>
            <a:r>
              <a:rPr lang="en-US" altLang="zh-CN" sz="2400" b="0" smtClean="0"/>
              <a:t>  </a:t>
            </a:r>
          </a:p>
          <a:p>
            <a:pPr marL="533400" indent="-533400">
              <a:lnSpc>
                <a:spcPct val="105000"/>
              </a:lnSpc>
              <a:buFont typeface="Arial" panose="020B0604020202020204" pitchFamily="34" charset="0"/>
              <a:buNone/>
            </a:pPr>
            <a:r>
              <a:rPr lang="en-US" altLang="zh-CN" sz="2400" b="0" smtClean="0"/>
              <a:t>(c) What did he say France was capable of doing</a:t>
            </a:r>
            <a:r>
              <a:rPr lang="en-US" altLang="zh-CN" sz="2400" b="0" smtClean="0">
                <a:latin typeface="Arial" panose="020B0604020202020204" pitchFamily="34" charset="0"/>
              </a:rPr>
              <a:t>?</a:t>
            </a:r>
          </a:p>
        </p:txBody>
      </p:sp>
      <p:sp>
        <p:nvSpPr>
          <p:cNvPr id="1560583" name="Rectangle 7"/>
          <p:cNvSpPr>
            <a:spLocks noGrp="1" noChangeAspect="1"/>
          </p:cNvSpPr>
          <p:nvPr>
            <p:ph type="body" sz="half" idx="2"/>
          </p:nvPr>
        </p:nvSpPr>
        <p:spPr>
          <a:xfrm>
            <a:off x="4330700" y="2205038"/>
            <a:ext cx="4535488" cy="4525962"/>
          </a:xfrm>
        </p:spPr>
        <p:txBody>
          <a:bodyPr/>
          <a:lstStyle/>
          <a:p>
            <a:pPr marL="444500" indent="-444500">
              <a:lnSpc>
                <a:spcPct val="105000"/>
              </a:lnSpc>
              <a:buFont typeface="Arial" panose="020B0604020202020204" pitchFamily="34" charset="0"/>
              <a:buNone/>
            </a:pPr>
            <a:r>
              <a:rPr lang="en-US" altLang="zh-CN" sz="2400" b="0" smtClean="0">
                <a:solidFill>
                  <a:srgbClr val="0066CC"/>
                </a:solidFill>
              </a:rPr>
              <a:t>(a) He extolled its utility as a military lookout, the salubrity of the air at its top and its uses as a laboratory to experiment with wind and gravity.</a:t>
            </a:r>
          </a:p>
          <a:p>
            <a:pPr marL="444500" indent="-444500">
              <a:lnSpc>
                <a:spcPct val="105000"/>
              </a:lnSpc>
              <a:buFont typeface="Arial" panose="020B0604020202020204" pitchFamily="34" charset="0"/>
              <a:buNone/>
            </a:pPr>
            <a:r>
              <a:rPr lang="en-US" altLang="en-US" sz="2400" b="0" smtClean="0">
                <a:solidFill>
                  <a:srgbClr val="0066CC"/>
                </a:solidFill>
                <a:ea typeface="宋体" panose="02010600030101010101" pitchFamily="2" charset="-122"/>
              </a:rPr>
              <a:t>(b)</a:t>
            </a:r>
            <a:r>
              <a:rPr lang="en-US" altLang="zh-CN" sz="2400" b="0" smtClean="0">
                <a:solidFill>
                  <a:srgbClr val="0066CC"/>
                </a:solidFill>
              </a:rPr>
              <a:t> To demonstrate that France was a leader of the technical world.</a:t>
            </a:r>
          </a:p>
          <a:p>
            <a:pPr marL="444500" indent="-444500">
              <a:lnSpc>
                <a:spcPct val="105000"/>
              </a:lnSpc>
              <a:buFont typeface="Arial" panose="020B0604020202020204" pitchFamily="34" charset="0"/>
              <a:buNone/>
            </a:pPr>
            <a:r>
              <a:rPr lang="en-US" altLang="zh-CN" sz="2400" b="0" smtClean="0">
                <a:solidFill>
                  <a:srgbClr val="0066CC"/>
                </a:solidFill>
              </a:rPr>
              <a:t>(c) Realising the dream of a tower 300 meters high.</a:t>
            </a:r>
            <a:endParaRPr lang="zh-CN" altLang="en-US" sz="2400" b="0" smtClean="0">
              <a:solidFill>
                <a:srgbClr val="0066CC"/>
              </a:solidFill>
            </a:endParaRPr>
          </a:p>
        </p:txBody>
      </p:sp>
      <p:sp>
        <p:nvSpPr>
          <p:cNvPr id="1560594" name="AutoShape 18"/>
          <p:cNvSpPr>
            <a:spLocks noChangeArrowheads="1"/>
          </p:cNvSpPr>
          <p:nvPr/>
        </p:nvSpPr>
        <p:spPr bwMode="auto">
          <a:xfrm>
            <a:off x="1198563" y="2667000"/>
            <a:ext cx="6769100" cy="3600450"/>
          </a:xfrm>
          <a:prstGeom prst="roundRect">
            <a:avLst>
              <a:gd name="adj" fmla="val 16667"/>
            </a:avLst>
          </a:prstGeom>
          <a:solidFill>
            <a:srgbClr val="FFCC99"/>
          </a:solidFill>
          <a:ln w="22225">
            <a:solidFill>
              <a:srgbClr val="009900"/>
            </a:solidFill>
            <a:round/>
            <a:headEnd/>
            <a:tailEnd/>
          </a:ln>
        </p:spPr>
        <p:txBody>
          <a:bodyPr wrap="none" anchor="ct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0">
                <a:latin typeface="黑体" panose="02010609060101010101" pitchFamily="49" charset="-122"/>
                <a:ea typeface="黑体" panose="02010609060101010101" pitchFamily="49" charset="-122"/>
              </a:rPr>
              <a:t>埃菲尔先生极力赞美此塔的功用，认为它可</a:t>
            </a:r>
          </a:p>
          <a:p>
            <a:pPr>
              <a:buFont typeface="Arial" panose="020B0604020202020204" pitchFamily="34" charset="0"/>
              <a:buNone/>
            </a:pPr>
            <a:r>
              <a:rPr lang="zh-CN" altLang="en-US" sz="2400" b="0">
                <a:latin typeface="黑体" panose="02010609060101010101" pitchFamily="49" charset="-122"/>
                <a:ea typeface="黑体" panose="02010609060101010101" pitchFamily="49" charset="-122"/>
              </a:rPr>
              <a:t>用作军事瞭望塔，在塔顶呼吸新鲜空气有益</a:t>
            </a:r>
          </a:p>
          <a:p>
            <a:pPr>
              <a:buFont typeface="Arial" panose="020B0604020202020204" pitchFamily="34" charset="0"/>
              <a:buNone/>
            </a:pPr>
            <a:r>
              <a:rPr lang="zh-CN" altLang="en-US" sz="2400" b="0">
                <a:latin typeface="黑体" panose="02010609060101010101" pitchFamily="49" charset="-122"/>
                <a:ea typeface="黑体" panose="02010609060101010101" pitchFamily="49" charset="-122"/>
              </a:rPr>
              <a:t>于健康，在塔上还可以进行风和重力方面的</a:t>
            </a:r>
          </a:p>
          <a:p>
            <a:pPr>
              <a:buFont typeface="Arial" panose="020B0604020202020204" pitchFamily="34" charset="0"/>
              <a:buNone/>
            </a:pPr>
            <a:r>
              <a:rPr lang="zh-CN" altLang="en-US" sz="2400" b="0">
                <a:latin typeface="黑体" panose="02010609060101010101" pitchFamily="49" charset="-122"/>
                <a:ea typeface="黑体" panose="02010609060101010101" pitchFamily="49" charset="-122"/>
              </a:rPr>
              <a:t>实验。但建造埃菲尔铁塔的真正内在动机是</a:t>
            </a:r>
          </a:p>
          <a:p>
            <a:pPr>
              <a:buFont typeface="Arial" panose="020B0604020202020204" pitchFamily="34" charset="0"/>
              <a:buNone/>
            </a:pPr>
            <a:r>
              <a:rPr lang="zh-CN" altLang="en-US" sz="2400" b="0">
                <a:latin typeface="黑体" panose="02010609060101010101" pitchFamily="49" charset="-122"/>
                <a:ea typeface="黑体" panose="02010609060101010101" pitchFamily="49" charset="-122"/>
              </a:rPr>
              <a:t>要向世界表明，在法国大革命</a:t>
            </a:r>
            <a:r>
              <a:rPr lang="en-US" altLang="zh-CN" sz="2400" b="0">
                <a:latin typeface="黑体" panose="02010609060101010101" pitchFamily="49" charset="-122"/>
                <a:ea typeface="黑体" panose="02010609060101010101" pitchFamily="49" charset="-122"/>
              </a:rPr>
              <a:t>100</a:t>
            </a:r>
            <a:r>
              <a:rPr lang="zh-CN" altLang="en-US" sz="2400" b="0">
                <a:latin typeface="黑体" panose="02010609060101010101" pitchFamily="49" charset="-122"/>
                <a:ea typeface="黑体" panose="02010609060101010101" pitchFamily="49" charset="-122"/>
              </a:rPr>
              <a:t>年之后，</a:t>
            </a:r>
          </a:p>
          <a:p>
            <a:pPr>
              <a:buFont typeface="Arial" panose="020B0604020202020204" pitchFamily="34" charset="0"/>
              <a:buNone/>
            </a:pPr>
            <a:r>
              <a:rPr lang="zh-CN" altLang="en-US" sz="2400" b="0">
                <a:latin typeface="黑体" panose="02010609060101010101" pitchFamily="49" charset="-122"/>
                <a:ea typeface="黑体" panose="02010609060101010101" pitchFamily="49" charset="-122"/>
              </a:rPr>
              <a:t>法国的科技已处于世界领先地位，能够实现</a:t>
            </a:r>
          </a:p>
          <a:p>
            <a:pPr>
              <a:buFont typeface="Arial" panose="020B0604020202020204" pitchFamily="34" charset="0"/>
              <a:buNone/>
            </a:pPr>
            <a:r>
              <a:rPr lang="zh-CN" altLang="en-US" sz="2400" b="0">
                <a:latin typeface="黑体" panose="02010609060101010101" pitchFamily="49" charset="-122"/>
                <a:ea typeface="黑体" panose="02010609060101010101" pitchFamily="49" charset="-122"/>
              </a:rPr>
              <a:t>建造</a:t>
            </a:r>
            <a:r>
              <a:rPr lang="en-US" altLang="zh-CN" sz="2400" b="0">
                <a:latin typeface="黑体" panose="02010609060101010101" pitchFamily="49" charset="-122"/>
                <a:ea typeface="黑体" panose="02010609060101010101" pitchFamily="49" charset="-122"/>
              </a:rPr>
              <a:t>300</a:t>
            </a:r>
            <a:r>
              <a:rPr lang="zh-CN" altLang="en-US" sz="2400" b="0">
                <a:latin typeface="黑体" panose="02010609060101010101" pitchFamily="49" charset="-122"/>
                <a:ea typeface="黑体" panose="02010609060101010101" pitchFamily="49" charset="-122"/>
              </a:rPr>
              <a:t>米（差不多有</a:t>
            </a:r>
            <a:r>
              <a:rPr lang="en-US" altLang="zh-CN" sz="2400" b="0">
                <a:latin typeface="黑体" panose="02010609060101010101" pitchFamily="49" charset="-122"/>
                <a:ea typeface="黑体" panose="02010609060101010101" pitchFamily="49" charset="-122"/>
              </a:rPr>
              <a:t>1,000</a:t>
            </a:r>
            <a:r>
              <a:rPr lang="zh-CN" altLang="en-US" sz="2400" b="0">
                <a:latin typeface="黑体" panose="02010609060101010101" pitchFamily="49" charset="-122"/>
                <a:ea typeface="黑体" panose="02010609060101010101" pitchFamily="49" charset="-122"/>
              </a:rPr>
              <a:t>英尺）高塔的梦想。</a:t>
            </a:r>
            <a:endParaRPr lang="en-US" altLang="zh-CN" sz="2400" b="0">
              <a:latin typeface="黑体" panose="02010609060101010101" pitchFamily="49" charset="-122"/>
              <a:ea typeface="黑体" panose="02010609060101010101" pitchFamily="49" charset="-122"/>
            </a:endParaRPr>
          </a:p>
        </p:txBody>
      </p:sp>
      <p:pic>
        <p:nvPicPr>
          <p:cNvPr id="59398" name="图片 14">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p:nvSpPr>
        <p:spPr>
          <a:xfrm>
            <a:off x="1908175" y="447675"/>
            <a:ext cx="6048375" cy="769938"/>
          </a:xfrm>
          <a:prstGeom prst="rect">
            <a:avLst/>
          </a:prstGeom>
          <a:noFill/>
        </p:spPr>
        <p:txBody>
          <a:bodyPr>
            <a:spAutoFit/>
          </a:bodyPr>
          <a:lstStyle/>
          <a:p>
            <a:pPr>
              <a:defRPr/>
            </a:pPr>
            <a:r>
              <a:rPr lang="en-US" altLang="zh-CN" sz="4400" dirty="0">
                <a:solidFill>
                  <a:schemeClr val="bg1">
                    <a:lumMod val="95000"/>
                  </a:schemeClr>
                </a:solidFill>
              </a:rPr>
              <a:t>Difficult sentences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05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05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05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60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0583" grpId="0" build="p"/>
      <p:bldP spid="1560594"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6"/>
          <p:cNvSpPr>
            <a:spLocks noGrp="1" noChangeAspect="1"/>
          </p:cNvSpPr>
          <p:nvPr>
            <p:ph type="body" sz="half" idx="1"/>
          </p:nvPr>
        </p:nvSpPr>
        <p:spPr>
          <a:xfrm>
            <a:off x="107950" y="1781175"/>
            <a:ext cx="8713788" cy="4525963"/>
          </a:xfrm>
        </p:spPr>
        <p:txBody>
          <a:bodyPr/>
          <a:lstStyle/>
          <a:p>
            <a:pPr marL="355600" indent="-355600">
              <a:lnSpc>
                <a:spcPct val="90000"/>
              </a:lnSpc>
              <a:buFont typeface="Arial" panose="020B0604020202020204" pitchFamily="34" charset="0"/>
              <a:buNone/>
            </a:pPr>
            <a:r>
              <a:rPr lang="en-US" altLang="zh-CN" sz="2400" b="0" smtClean="0"/>
              <a:t>3. </a:t>
            </a:r>
            <a:r>
              <a:rPr lang="en-US" altLang="en-US" sz="2400" b="0" smtClean="0">
                <a:ea typeface="宋体" panose="02010600030101010101" pitchFamily="2" charset="-122"/>
              </a:rPr>
              <a:t>They</a:t>
            </a:r>
            <a:r>
              <a:rPr lang="en-US" altLang="zh-CN" sz="2400" b="0" smtClean="0"/>
              <a:t> </a:t>
            </a:r>
            <a:r>
              <a:rPr lang="en-US" altLang="en-US" sz="2400" b="0" smtClean="0">
                <a:ea typeface="宋体" panose="02010600030101010101" pitchFamily="2" charset="-122"/>
              </a:rPr>
              <a:t>went</a:t>
            </a:r>
            <a:r>
              <a:rPr lang="en-US" altLang="zh-CN" sz="2400" b="0" smtClean="0"/>
              <a:t> </a:t>
            </a:r>
            <a:r>
              <a:rPr lang="en-US" altLang="en-US" sz="2400" b="0" smtClean="0">
                <a:ea typeface="宋体" panose="02010600030101010101" pitchFamily="2" charset="-122"/>
              </a:rPr>
              <a:t>t</a:t>
            </a:r>
            <a:r>
              <a:rPr lang="en-US" altLang="zh-CN" sz="2400" b="0" smtClean="0"/>
              <a:t>o </a:t>
            </a:r>
            <a:r>
              <a:rPr lang="en-US" altLang="en-US" sz="2400" b="0" smtClean="0">
                <a:ea typeface="宋体" panose="02010600030101010101" pitchFamily="2" charset="-122"/>
              </a:rPr>
              <a:t>look</a:t>
            </a:r>
            <a:r>
              <a:rPr lang="en-US" altLang="zh-CN" sz="2400" b="0" smtClean="0"/>
              <a:t> </a:t>
            </a:r>
            <a:r>
              <a:rPr lang="en-US" altLang="en-US" sz="2400" b="0" smtClean="0">
                <a:ea typeface="宋体" panose="02010600030101010101" pitchFamily="2" charset="-122"/>
              </a:rPr>
              <a:t>at</a:t>
            </a:r>
            <a:r>
              <a:rPr lang="en-US" altLang="zh-CN" sz="2400" b="0" smtClean="0"/>
              <a:t> </a:t>
            </a:r>
            <a:r>
              <a:rPr lang="en-US" altLang="en-US" sz="2400" b="0" smtClean="0">
                <a:ea typeface="宋体" panose="02010600030101010101" pitchFamily="2" charset="-122"/>
              </a:rPr>
              <a:t>the</a:t>
            </a:r>
            <a:r>
              <a:rPr lang="en-US" altLang="zh-CN" sz="2400" b="0" smtClean="0"/>
              <a:t> </a:t>
            </a:r>
            <a:r>
              <a:rPr lang="en-US" altLang="en-US" sz="2400" b="0" smtClean="0">
                <a:ea typeface="宋体" panose="02010600030101010101" pitchFamily="2" charset="-122"/>
              </a:rPr>
              <a:t>Tower</a:t>
            </a:r>
            <a:r>
              <a:rPr lang="en-US" altLang="zh-CN" sz="2400" b="0" smtClean="0"/>
              <a:t> …</a:t>
            </a:r>
            <a:r>
              <a:rPr lang="en-US" altLang="en-US" sz="2400" b="0" smtClean="0">
                <a:ea typeface="宋体" panose="02010600030101010101" pitchFamily="2" charset="-122"/>
              </a:rPr>
              <a:t> the other monuments of their city</a:t>
            </a:r>
            <a:r>
              <a:rPr lang="en-US" altLang="en-US" sz="2400" b="0" i="1" smtClean="0">
                <a:ea typeface="宋体" panose="02010600030101010101" pitchFamily="2" charset="-122"/>
              </a:rPr>
              <a:t>.</a:t>
            </a:r>
            <a:r>
              <a:rPr lang="en-US" altLang="zh-CN" sz="2400" b="0" smtClean="0"/>
              <a:t> (Para 4)</a:t>
            </a:r>
          </a:p>
        </p:txBody>
      </p:sp>
      <p:sp>
        <p:nvSpPr>
          <p:cNvPr id="1562631" name="Rectangle 7"/>
          <p:cNvSpPr>
            <a:spLocks noGrp="1" noChangeAspect="1"/>
          </p:cNvSpPr>
          <p:nvPr>
            <p:ph type="body" sz="half" idx="2"/>
          </p:nvPr>
        </p:nvSpPr>
        <p:spPr>
          <a:xfrm>
            <a:off x="4716463" y="3114675"/>
            <a:ext cx="4643437" cy="1860550"/>
          </a:xfrm>
        </p:spPr>
        <p:txBody>
          <a:bodyPr/>
          <a:lstStyle/>
          <a:p>
            <a:pPr marL="533400" indent="-533400">
              <a:buFont typeface="Arial" panose="020B0604020202020204" pitchFamily="34" charset="0"/>
              <a:buNone/>
            </a:pPr>
            <a:r>
              <a:rPr lang="en-US" altLang="zh-CN" sz="2400" b="0" smtClean="0">
                <a:solidFill>
                  <a:srgbClr val="0066CC"/>
                </a:solidFill>
              </a:rPr>
              <a:t>(a) To look at and from the Tower.</a:t>
            </a:r>
          </a:p>
          <a:p>
            <a:pPr marL="533400" indent="-533400">
              <a:buFont typeface="Arial" panose="020B0604020202020204" pitchFamily="34" charset="0"/>
              <a:buNone/>
            </a:pPr>
            <a:r>
              <a:rPr lang="en-US" altLang="zh-CN" sz="2400" b="0" smtClean="0">
                <a:solidFill>
                  <a:srgbClr val="0066CC"/>
                </a:solidFill>
              </a:rPr>
              <a:t>(b) </a:t>
            </a:r>
            <a:r>
              <a:rPr lang="en-US" altLang="en-US" sz="2400" b="0" smtClean="0">
                <a:solidFill>
                  <a:srgbClr val="0066CC"/>
                </a:solidFill>
                <a:ea typeface="宋体" panose="02010600030101010101" pitchFamily="2" charset="-122"/>
              </a:rPr>
              <a:t>Its steel framework.</a:t>
            </a:r>
            <a:endParaRPr lang="en-US" altLang="zh-CN" sz="2400" b="0" smtClean="0">
              <a:solidFill>
                <a:srgbClr val="0066CC"/>
              </a:solidFill>
            </a:endParaRPr>
          </a:p>
          <a:p>
            <a:pPr marL="533400" indent="-533400">
              <a:buFont typeface="Arial" panose="020B0604020202020204" pitchFamily="34" charset="0"/>
              <a:buNone/>
            </a:pPr>
            <a:r>
              <a:rPr lang="en-US" altLang="zh-CN" sz="2400" b="0" smtClean="0">
                <a:solidFill>
                  <a:srgbClr val="0066CC"/>
                </a:solidFill>
              </a:rPr>
              <a:t>(c) </a:t>
            </a:r>
            <a:r>
              <a:rPr lang="en-US" altLang="en-US" sz="2400" b="0" smtClean="0">
                <a:solidFill>
                  <a:srgbClr val="0066CC"/>
                </a:solidFill>
                <a:ea typeface="宋体" panose="02010600030101010101" pitchFamily="2" charset="-122"/>
              </a:rPr>
              <a:t>By ascending it and getting a view of the city.</a:t>
            </a:r>
          </a:p>
          <a:p>
            <a:pPr marL="533400" indent="-533400">
              <a:buFont typeface="Arial" panose="020B0604020202020204" pitchFamily="34" charset="0"/>
              <a:buNone/>
            </a:pPr>
            <a:endParaRPr lang="en-US" altLang="zh-CN" sz="2400" b="0" smtClean="0">
              <a:solidFill>
                <a:srgbClr val="0066CC"/>
              </a:solidFill>
            </a:endParaRPr>
          </a:p>
        </p:txBody>
      </p:sp>
      <p:sp>
        <p:nvSpPr>
          <p:cNvPr id="61444" name="Rectangle 35"/>
          <p:cNvSpPr>
            <a:spLocks noChangeAspect="1"/>
          </p:cNvSpPr>
          <p:nvPr/>
        </p:nvSpPr>
        <p:spPr bwMode="auto">
          <a:xfrm>
            <a:off x="107950" y="2587625"/>
            <a:ext cx="612616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lnSpc>
                <a:spcPct val="90000"/>
              </a:lnSpc>
              <a:buFont typeface="Arial" panose="020B0604020202020204" pitchFamily="34" charset="0"/>
              <a:buNone/>
            </a:pPr>
            <a:r>
              <a:rPr lang="en-US" altLang="zh-CN" sz="2400"/>
              <a:t>Work in pairs and answer the questions.</a:t>
            </a:r>
          </a:p>
        </p:txBody>
      </p:sp>
      <p:sp>
        <p:nvSpPr>
          <p:cNvPr id="61445" name="Rectangle 36"/>
          <p:cNvSpPr>
            <a:spLocks noChangeAspect="1"/>
          </p:cNvSpPr>
          <p:nvPr/>
        </p:nvSpPr>
        <p:spPr bwMode="auto">
          <a:xfrm>
            <a:off x="107950" y="3114675"/>
            <a:ext cx="4779963"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lnSpc>
                <a:spcPct val="90000"/>
              </a:lnSpc>
              <a:buFont typeface="Arial" panose="020B0604020202020204" pitchFamily="34" charset="0"/>
              <a:buNone/>
            </a:pPr>
            <a:r>
              <a:rPr lang="en-US" altLang="en-US" sz="2400" b="0"/>
              <a:t>(a)</a:t>
            </a:r>
            <a:r>
              <a:rPr lang="en-US" altLang="zh-CN" sz="2400" b="0"/>
              <a:t> </a:t>
            </a:r>
            <a:r>
              <a:rPr lang="en-US" altLang="en-US" sz="2400" b="0"/>
              <a:t>What reasons did people have for visiting the Tower</a:t>
            </a:r>
            <a:r>
              <a:rPr lang="en-US" altLang="en-US" sz="2400" b="0">
                <a:latin typeface="Arial" panose="020B0604020202020204" pitchFamily="34" charset="0"/>
              </a:rPr>
              <a:t>?</a:t>
            </a:r>
            <a:endParaRPr lang="en-US" altLang="zh-CN" sz="2400" b="0">
              <a:latin typeface="Arial" panose="020B0604020202020204" pitchFamily="34" charset="0"/>
            </a:endParaRPr>
          </a:p>
          <a:p>
            <a:pPr>
              <a:lnSpc>
                <a:spcPct val="90000"/>
              </a:lnSpc>
              <a:buFont typeface="Arial" panose="020B0604020202020204" pitchFamily="34" charset="0"/>
              <a:buNone/>
            </a:pPr>
            <a:r>
              <a:rPr lang="en-US" altLang="en-US" sz="2400" b="0"/>
              <a:t>(b)</a:t>
            </a:r>
            <a:r>
              <a:rPr lang="en-US" altLang="zh-CN" sz="2400" b="0"/>
              <a:t> </a:t>
            </a:r>
            <a:r>
              <a:rPr lang="en-US" altLang="en-US" sz="2400" b="0"/>
              <a:t>What could they look at inside the Tower</a:t>
            </a:r>
            <a:r>
              <a:rPr lang="en-US" altLang="en-US" sz="2400" b="0">
                <a:latin typeface="Arial" panose="020B0604020202020204" pitchFamily="34" charset="0"/>
              </a:rPr>
              <a:t>?</a:t>
            </a:r>
            <a:endParaRPr lang="en-US" altLang="zh-CN" sz="2400" b="0">
              <a:latin typeface="Arial" panose="020B0604020202020204" pitchFamily="34" charset="0"/>
            </a:endParaRPr>
          </a:p>
          <a:p>
            <a:pPr>
              <a:lnSpc>
                <a:spcPct val="90000"/>
              </a:lnSpc>
              <a:buFont typeface="Arial" panose="020B0604020202020204" pitchFamily="34" charset="0"/>
              <a:buNone/>
            </a:pPr>
            <a:r>
              <a:rPr lang="en-US" altLang="en-US" sz="2400" b="0"/>
              <a:t>(c)</a:t>
            </a:r>
            <a:r>
              <a:rPr lang="en-US" altLang="zh-CN" sz="2400" b="0"/>
              <a:t> </a:t>
            </a:r>
            <a:r>
              <a:rPr lang="en-US" altLang="en-US" sz="2400" b="0"/>
              <a:t>How could they point to other monuments in Paris</a:t>
            </a:r>
            <a:r>
              <a:rPr lang="en-US" altLang="en-US" sz="2400" b="0">
                <a:latin typeface="Arial" panose="020B0604020202020204" pitchFamily="34" charset="0"/>
              </a:rPr>
              <a:t>?</a:t>
            </a:r>
          </a:p>
        </p:txBody>
      </p:sp>
      <p:sp>
        <p:nvSpPr>
          <p:cNvPr id="1562650" name="AutoShape 26"/>
          <p:cNvSpPr>
            <a:spLocks noChangeArrowheads="1"/>
          </p:cNvSpPr>
          <p:nvPr/>
        </p:nvSpPr>
        <p:spPr bwMode="auto">
          <a:xfrm>
            <a:off x="323850" y="5302250"/>
            <a:ext cx="8424863" cy="155575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r>
              <a:rPr lang="zh-CN" altLang="en-US" sz="2400" b="0" dirty="0">
                <a:latin typeface="+mn-ea"/>
                <a:ea typeface="+mn-ea"/>
              </a:rPr>
              <a:t>参观者不仅是去看埃菲尔铁塔，也是要从塔上俯瞰整个巴黎。</a:t>
            </a:r>
            <a:endParaRPr lang="en-US" altLang="zh-CN" sz="2400" b="0" dirty="0">
              <a:latin typeface="+mn-ea"/>
              <a:ea typeface="+mn-ea"/>
            </a:endParaRPr>
          </a:p>
          <a:p>
            <a:pPr>
              <a:buFont typeface="Arial" panose="020B0604020202020204" pitchFamily="34" charset="0"/>
              <a:buNone/>
              <a:defRPr/>
            </a:pPr>
            <a:r>
              <a:rPr lang="zh-CN" altLang="en-US" sz="2400" b="0" dirty="0">
                <a:latin typeface="+mn-ea"/>
                <a:ea typeface="+mn-ea"/>
              </a:rPr>
              <a:t>人们不仅要看它的内部结构，看它的钢架工艺，也要在塔</a:t>
            </a:r>
          </a:p>
          <a:p>
            <a:pPr>
              <a:buFont typeface="Arial" panose="020B0604020202020204" pitchFamily="34" charset="0"/>
              <a:buNone/>
              <a:defRPr/>
            </a:pPr>
            <a:r>
              <a:rPr lang="zh-CN" altLang="en-US" sz="2400" b="0" dirty="0">
                <a:latin typeface="+mn-ea"/>
                <a:ea typeface="+mn-ea"/>
              </a:rPr>
              <a:t>上指出他们城市的其他名胜古迹。</a:t>
            </a:r>
            <a:endParaRPr lang="en-US" altLang="zh-CN" sz="2400" b="0" dirty="0">
              <a:latin typeface="+mn-ea"/>
              <a:ea typeface="+mn-ea"/>
            </a:endParaRPr>
          </a:p>
        </p:txBody>
      </p:sp>
      <p:pic>
        <p:nvPicPr>
          <p:cNvPr id="61447"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1908175" y="447675"/>
            <a:ext cx="6048375" cy="769938"/>
          </a:xfrm>
          <a:prstGeom prst="rect">
            <a:avLst/>
          </a:prstGeom>
          <a:noFill/>
        </p:spPr>
        <p:txBody>
          <a:bodyPr>
            <a:spAutoFit/>
          </a:bodyPr>
          <a:lstStyle/>
          <a:p>
            <a:pPr>
              <a:defRPr/>
            </a:pPr>
            <a:r>
              <a:rPr lang="en-US" altLang="zh-CN" sz="4400" dirty="0">
                <a:solidFill>
                  <a:schemeClr val="bg1">
                    <a:lumMod val="95000"/>
                  </a:schemeClr>
                </a:solidFill>
              </a:rPr>
              <a:t>Difficult sentences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26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26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26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626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631" grpId="0" build="p"/>
      <p:bldP spid="15626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endParaRPr lang="zh-CN" altLang="en-US" smtClean="0"/>
          </a:p>
        </p:txBody>
      </p:sp>
      <p:sp>
        <p:nvSpPr>
          <p:cNvPr id="6147" name="内容占位符 2"/>
          <p:cNvSpPr>
            <a:spLocks noGrp="1"/>
          </p:cNvSpPr>
          <p:nvPr>
            <p:ph idx="1"/>
          </p:nvPr>
        </p:nvSpPr>
        <p:spPr/>
        <p:txBody>
          <a:bodyPr/>
          <a:lstStyle/>
          <a:p>
            <a:endParaRPr lang="zh-CN" altLang="en-US" smtClean="0"/>
          </a:p>
        </p:txBody>
      </p:sp>
      <p:pic>
        <p:nvPicPr>
          <p:cNvPr id="614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8275"/>
            <a:ext cx="8418513"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908175" y="525463"/>
            <a:ext cx="4967288" cy="769937"/>
          </a:xfrm>
          <a:prstGeom prst="rect">
            <a:avLst/>
          </a:prstGeom>
          <a:noFill/>
        </p:spPr>
        <p:txBody>
          <a:bodyPr>
            <a:spAutoFit/>
          </a:bodyPr>
          <a:lstStyle/>
          <a:p>
            <a:pPr>
              <a:defRPr/>
            </a:pPr>
            <a:r>
              <a:rPr lang="en-US" altLang="zh-CN" sz="4400" dirty="0">
                <a:solidFill>
                  <a:schemeClr val="bg1">
                    <a:lumMod val="95000"/>
                  </a:schemeClr>
                </a:solidFill>
              </a:rPr>
              <a:t>Warm-up</a:t>
            </a:r>
            <a:endParaRPr lang="zh-CN" altLang="en-US" sz="4400" dirty="0">
              <a:solidFill>
                <a:schemeClr val="bg1">
                  <a:lumMod val="95000"/>
                </a:schemeClr>
              </a:solidFill>
            </a:endParaRPr>
          </a:p>
        </p:txBody>
      </p:sp>
      <p:pic>
        <p:nvPicPr>
          <p:cNvPr id="6150"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2275" y="1784350"/>
            <a:ext cx="8418513" cy="488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7941" name="Rectangle 5"/>
          <p:cNvSpPr>
            <a:spLocks noGrp="1"/>
          </p:cNvSpPr>
          <p:nvPr>
            <p:ph type="title"/>
          </p:nvPr>
        </p:nvSpPr>
        <p:spPr>
          <a:xfrm>
            <a:off x="250825" y="1412875"/>
            <a:ext cx="8229600" cy="1143000"/>
          </a:xfrm>
        </p:spPr>
        <p:txBody>
          <a:bodyPr/>
          <a:lstStyle/>
          <a:p>
            <a:pPr>
              <a:defRPr/>
            </a:pPr>
            <a:r>
              <a:rPr lang="en-US" altLang="zh-CN" dirty="0" smtClean="0">
                <a:solidFill>
                  <a:schemeClr val="tx1">
                    <a:lumMod val="95000"/>
                    <a:lumOff val="5000"/>
                  </a:schemeClr>
                </a:solidFill>
              </a:rPr>
              <a:t>Difficult sentences</a:t>
            </a:r>
          </a:p>
        </p:txBody>
      </p:sp>
      <p:sp>
        <p:nvSpPr>
          <p:cNvPr id="1813511" name="Rectangle 7"/>
          <p:cNvSpPr>
            <a:spLocks noGrp="1" noChangeAspect="1"/>
          </p:cNvSpPr>
          <p:nvPr>
            <p:ph type="body" idx="1"/>
          </p:nvPr>
        </p:nvSpPr>
        <p:spPr>
          <a:xfrm>
            <a:off x="457200" y="2449513"/>
            <a:ext cx="8229600" cy="4525962"/>
          </a:xfrm>
        </p:spPr>
        <p:txBody>
          <a:bodyPr/>
          <a:lstStyle/>
          <a:p>
            <a:pPr>
              <a:lnSpc>
                <a:spcPct val="120000"/>
              </a:lnSpc>
              <a:buFont typeface="Arial" panose="020B0604020202020204" pitchFamily="34" charset="0"/>
              <a:buNone/>
            </a:pPr>
            <a:r>
              <a:rPr lang="en-US" altLang="zh-CN" b="0" smtClean="0"/>
              <a:t>4.</a:t>
            </a:r>
            <a:r>
              <a:rPr lang="en-US" altLang="en-US" b="0" smtClean="0">
                <a:ea typeface="宋体" panose="02010600030101010101" pitchFamily="2" charset="-122"/>
              </a:rPr>
              <a:t> Surpassed in height by many a modern utilitarian tower</a:t>
            </a:r>
            <a:r>
              <a:rPr lang="en-US" altLang="zh-CN" b="0" smtClean="0"/>
              <a:t>, </a:t>
            </a:r>
            <a:r>
              <a:rPr lang="en-US" altLang="en-US" b="0" smtClean="0">
                <a:ea typeface="宋体" panose="02010600030101010101" pitchFamily="2" charset="-122"/>
              </a:rPr>
              <a:t>by chimneys</a:t>
            </a:r>
            <a:r>
              <a:rPr lang="en-US" altLang="zh-CN" b="0" smtClean="0"/>
              <a:t>, </a:t>
            </a:r>
            <a:r>
              <a:rPr lang="en-US" altLang="en-US" b="0" smtClean="0">
                <a:ea typeface="宋体" panose="02010600030101010101" pitchFamily="2" charset="-122"/>
              </a:rPr>
              <a:t>antennas and skyscrapers</a:t>
            </a:r>
            <a:r>
              <a:rPr lang="en-US" altLang="zh-CN" b="0" smtClean="0"/>
              <a:t>, </a:t>
            </a:r>
            <a:r>
              <a:rPr lang="en-US" altLang="en-US" b="0" smtClean="0">
                <a:ea typeface="宋体" panose="02010600030101010101" pitchFamily="2" charset="-122"/>
              </a:rPr>
              <a:t>it is stil</a:t>
            </a:r>
            <a:r>
              <a:rPr lang="en-US" altLang="zh-CN" b="0" smtClean="0"/>
              <a:t>l</a:t>
            </a:r>
            <a:r>
              <a:rPr lang="en-US" altLang="en-US" b="0" smtClean="0">
                <a:ea typeface="宋体" panose="02010600030101010101" pitchFamily="2" charset="-122"/>
              </a:rPr>
              <a:t> </a:t>
            </a:r>
            <a:r>
              <a:rPr lang="en-US" altLang="en-US" b="0" smtClean="0">
                <a:solidFill>
                  <a:srgbClr val="C00000"/>
                </a:solidFill>
                <a:ea typeface="宋体" panose="02010600030101010101" pitchFamily="2" charset="-122"/>
              </a:rPr>
              <a:t>the</a:t>
            </a:r>
            <a:r>
              <a:rPr lang="en-US" altLang="zh-CN" b="0" smtClean="0">
                <a:solidFill>
                  <a:srgbClr val="C00000"/>
                </a:solidFill>
              </a:rPr>
              <a:t> </a:t>
            </a:r>
            <a:r>
              <a:rPr lang="en-US" altLang="en-US" b="0" smtClean="0">
                <a:solidFill>
                  <a:srgbClr val="C00000"/>
                </a:solidFill>
                <a:ea typeface="宋体" panose="02010600030101010101" pitchFamily="2" charset="-122"/>
              </a:rPr>
              <a:t>Tower of Towers</a:t>
            </a:r>
            <a:r>
              <a:rPr lang="en-US" altLang="en-US" b="0" i="1" smtClean="0">
                <a:ea typeface="宋体" panose="02010600030101010101" pitchFamily="2" charset="-122"/>
              </a:rPr>
              <a:t>.</a:t>
            </a:r>
            <a:r>
              <a:rPr lang="en-US" altLang="zh-CN" b="0" smtClean="0"/>
              <a:t> (Para 4)</a:t>
            </a:r>
          </a:p>
          <a:p>
            <a:pPr>
              <a:lnSpc>
                <a:spcPct val="120000"/>
              </a:lnSpc>
              <a:buFont typeface="Arial" panose="020B0604020202020204" pitchFamily="34" charset="0"/>
              <a:buNone/>
            </a:pPr>
            <a:r>
              <a:rPr lang="en-US" altLang="zh-CN" b="0" smtClean="0"/>
              <a:t>   </a:t>
            </a:r>
            <a:r>
              <a:rPr lang="en-US" altLang="zh-CN" smtClean="0"/>
              <a:t>Translate the sentence. </a:t>
            </a:r>
          </a:p>
          <a:p>
            <a:pPr>
              <a:lnSpc>
                <a:spcPct val="120000"/>
              </a:lnSpc>
              <a:buFont typeface="Arial" panose="020B0604020202020204" pitchFamily="34" charset="0"/>
              <a:buNone/>
            </a:pPr>
            <a:r>
              <a:rPr lang="en-US" altLang="zh-CN" sz="2400" b="0" smtClean="0">
                <a:solidFill>
                  <a:srgbClr val="0066CC"/>
                </a:solidFill>
                <a:ea typeface="黑体" panose="02010609060101010101" pitchFamily="49" charset="-122"/>
              </a:rPr>
              <a:t>   </a:t>
            </a:r>
            <a:r>
              <a:rPr lang="zh-CN" altLang="en-US" sz="2400" b="0" smtClean="0">
                <a:solidFill>
                  <a:srgbClr val="0066CC"/>
                </a:solidFill>
                <a:ea typeface="黑体" panose="02010609060101010101" pitchFamily="49" charset="-122"/>
              </a:rPr>
              <a:t>现在许多有实用价值的高塔、烟囱、天线和摩天大楼都超过了埃菲尔铁塔的高度，但它依然是</a:t>
            </a:r>
            <a:r>
              <a:rPr lang="zh-CN" altLang="en-US" sz="2400" b="0" smtClean="0">
                <a:solidFill>
                  <a:srgbClr val="C00000"/>
                </a:solidFill>
                <a:ea typeface="黑体" panose="02010609060101010101" pitchFamily="49" charset="-122"/>
              </a:rPr>
              <a:t>塔中之王</a:t>
            </a:r>
            <a:r>
              <a:rPr lang="zh-CN" altLang="en-US" sz="2400" b="0" smtClean="0">
                <a:solidFill>
                  <a:srgbClr val="0066CC"/>
                </a:solidFill>
                <a:ea typeface="黑体" panose="02010609060101010101" pitchFamily="49" charset="-122"/>
              </a:rPr>
              <a:t>。</a:t>
            </a:r>
            <a:endParaRPr lang="en-US" altLang="en-US" sz="2400" b="0" smtClean="0">
              <a:solidFill>
                <a:srgbClr val="0066CC"/>
              </a:solidFill>
              <a:ea typeface="黑体" panose="02010609060101010101" pitchFamily="49" charset="-122"/>
            </a:endParaRPr>
          </a:p>
        </p:txBody>
      </p:sp>
      <p:pic>
        <p:nvPicPr>
          <p:cNvPr id="63492" name="图片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1908175" y="447675"/>
            <a:ext cx="6048375" cy="769938"/>
          </a:xfrm>
          <a:prstGeom prst="rect">
            <a:avLst/>
          </a:prstGeom>
          <a:noFill/>
        </p:spPr>
        <p:txBody>
          <a:bodyPr>
            <a:spAutoFit/>
          </a:bodyPr>
          <a:lstStyle/>
          <a:p>
            <a:pPr>
              <a:defRPr/>
            </a:pPr>
            <a:r>
              <a:rPr lang="en-US" altLang="zh-CN" sz="4400" dirty="0">
                <a:solidFill>
                  <a:schemeClr val="bg1">
                    <a:lumMod val="95000"/>
                  </a:schemeClr>
                </a:solidFill>
              </a:rPr>
              <a:t>Difficult sentences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35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351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
          <p:cNvSpPr txBox="1">
            <a:spLocks/>
          </p:cNvSpPr>
          <p:nvPr/>
        </p:nvSpPr>
        <p:spPr bwMode="auto">
          <a:xfrm>
            <a:off x="401638" y="1647825"/>
            <a:ext cx="8410575" cy="59039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SzPct val="120000"/>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50000"/>
              <a:buFont typeface="Wingdings" pitchFamily="2" charset="2"/>
              <a:buChar char="l"/>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indent="-180975" algn="just" eaLnBrk="1" hangingPunct="1">
              <a:buFont typeface="Arial" panose="020B0604020202020204" pitchFamily="34" charset="0"/>
              <a:buNone/>
              <a:defRPr/>
            </a:pPr>
            <a:r>
              <a:rPr lang="en-US" altLang="zh-CN" dirty="0" smtClean="0">
                <a:solidFill>
                  <a:sysClr val="windowText" lastClr="000000"/>
                </a:solidFill>
              </a:rPr>
              <a:t>outburst                      </a:t>
            </a:r>
            <a:r>
              <a:rPr lang="en-US" altLang="zh-CN" sz="2800" b="0" i="1" dirty="0" smtClean="0">
                <a:solidFill>
                  <a:srgbClr val="990000"/>
                </a:solidFill>
              </a:rPr>
              <a:t>n. </a:t>
            </a:r>
            <a:r>
              <a:rPr lang="en-US" altLang="zh-CN" sz="2800" b="0" dirty="0" smtClean="0">
                <a:solidFill>
                  <a:srgbClr val="990000"/>
                </a:solidFill>
              </a:rPr>
              <a:t>[C] </a:t>
            </a:r>
          </a:p>
          <a:p>
            <a:pPr marL="180975" indent="-180975" algn="just" eaLnBrk="1" hangingPunct="1">
              <a:buFont typeface="Arial" panose="020B0604020202020204" pitchFamily="34" charset="0"/>
              <a:buNone/>
              <a:defRPr/>
            </a:pPr>
            <a:r>
              <a:rPr lang="en-US" altLang="zh-CN" sz="2400" b="0" dirty="0" smtClean="0">
                <a:solidFill>
                  <a:sysClr val="windowText" lastClr="000000"/>
                </a:solidFill>
                <a:latin typeface="Times New Roman" panose="02020603050405020304" pitchFamily="18" charset="0"/>
                <a:cs typeface="Times New Roman" panose="02020603050405020304" pitchFamily="18" charset="0"/>
              </a:rPr>
              <a:t>1. </a:t>
            </a:r>
            <a:r>
              <a:rPr lang="en-US" altLang="zh-CN" sz="2400" b="0" dirty="0">
                <a:solidFill>
                  <a:sysClr val="windowText" lastClr="000000"/>
                </a:solidFill>
                <a:latin typeface="Times New Roman" panose="02020603050405020304" pitchFamily="18" charset="0"/>
                <a:cs typeface="Times New Roman" panose="02020603050405020304" pitchFamily="18" charset="0"/>
              </a:rPr>
              <a:t>a sudden temporary increase in </a:t>
            </a:r>
            <a:r>
              <a:rPr lang="en-US" altLang="zh-CN" sz="2400" b="0" dirty="0" smtClean="0">
                <a:solidFill>
                  <a:sysClr val="windowText" lastClr="000000"/>
                </a:solidFill>
                <a:latin typeface="Times New Roman" panose="02020603050405020304" pitchFamily="18" charset="0"/>
                <a:cs typeface="Times New Roman" panose="02020603050405020304" pitchFamily="18" charset="0"/>
              </a:rPr>
              <a:t>activity </a:t>
            </a:r>
            <a:r>
              <a:rPr lang="zh-CN" altLang="en-US" sz="2400" b="0" dirty="0" smtClean="0">
                <a:solidFill>
                  <a:srgbClr val="0563C1"/>
                </a:solidFill>
                <a:latin typeface="Times New Roman" panose="02020603050405020304" pitchFamily="18" charset="0"/>
                <a:cs typeface="Times New Roman" panose="02020603050405020304" pitchFamily="18" charset="0"/>
              </a:rPr>
              <a:t>激增</a:t>
            </a:r>
            <a:endParaRPr lang="zh-CN" altLang="en-US" sz="2400" b="0" dirty="0">
              <a:solidFill>
                <a:schemeClr val="hlink"/>
              </a:solidFill>
              <a:latin typeface="Times New Roman" panose="02020603050405020304" pitchFamily="18" charset="0"/>
              <a:cs typeface="Times New Roman" panose="02020603050405020304" pitchFamily="18" charset="0"/>
            </a:endParaRPr>
          </a:p>
          <a:p>
            <a:pPr marL="895350" indent="-895350" algn="just" eaLnBrk="1" hangingPunct="1">
              <a:buFont typeface="Arial" panose="020B0604020202020204" pitchFamily="34" charset="0"/>
              <a:buNone/>
              <a:defRPr/>
            </a:pPr>
            <a:r>
              <a:rPr lang="en-US" altLang="zh-CN" sz="2400" b="0" i="1" dirty="0" smtClean="0">
                <a:solidFill>
                  <a:sysClr val="windowText" lastClr="000000"/>
                </a:solidFill>
                <a:latin typeface="Times New Roman" panose="02020603050405020304" pitchFamily="18" charset="0"/>
                <a:cs typeface="Times New Roman" panose="02020603050405020304" pitchFamily="18" charset="0"/>
              </a:rPr>
              <a:t>    e.g</a:t>
            </a:r>
            <a:r>
              <a:rPr lang="en-US" altLang="zh-CN" sz="2400" b="0" i="1" dirty="0">
                <a:solidFill>
                  <a:sysClr val="windowText" lastClr="000000"/>
                </a:solidFill>
                <a:latin typeface="Times New Roman" panose="02020603050405020304" pitchFamily="18" charset="0"/>
                <a:cs typeface="Times New Roman" panose="02020603050405020304" pitchFamily="18" charset="0"/>
              </a:rPr>
              <a:t>. </a:t>
            </a:r>
            <a:endParaRPr lang="en-US" altLang="zh-CN" sz="2400" b="0" i="1" dirty="0" smtClean="0">
              <a:solidFill>
                <a:sysClr val="windowText" lastClr="000000"/>
              </a:solidFill>
              <a:latin typeface="Times New Roman" panose="02020603050405020304" pitchFamily="18" charset="0"/>
              <a:cs typeface="Times New Roman" panose="02020603050405020304" pitchFamily="18" charset="0"/>
            </a:endParaRPr>
          </a:p>
          <a:p>
            <a:pPr marL="266700" indent="-266700" algn="just" eaLnBrk="1" hangingPunct="1">
              <a:buFont typeface="Arial" panose="020B0604020202020204" pitchFamily="34" charset="0"/>
              <a:buNone/>
              <a:defRPr/>
            </a:pPr>
            <a:r>
              <a:rPr lang="en-US" altLang="zh-CN" sz="2400" b="0" i="1" dirty="0">
                <a:solidFill>
                  <a:sysClr val="windowText" lastClr="000000"/>
                </a:solidFill>
                <a:latin typeface="Times New Roman" panose="02020603050405020304" pitchFamily="18" charset="0"/>
                <a:cs typeface="Times New Roman" panose="02020603050405020304" pitchFamily="18" charset="0"/>
              </a:rPr>
              <a:t> </a:t>
            </a:r>
            <a:r>
              <a:rPr lang="en-US" altLang="zh-CN" sz="2400" b="0" i="1" dirty="0" smtClean="0">
                <a:solidFill>
                  <a:sysClr val="windowText" lastClr="000000"/>
                </a:solidFill>
                <a:latin typeface="Times New Roman" panose="02020603050405020304" pitchFamily="18" charset="0"/>
                <a:cs typeface="Times New Roman" panose="02020603050405020304" pitchFamily="18" charset="0"/>
              </a:rPr>
              <a:t>   </a:t>
            </a:r>
            <a:r>
              <a:rPr lang="en-US" altLang="zh-CN" sz="2400" b="0" dirty="0" smtClean="0">
                <a:solidFill>
                  <a:sysClr val="windowText" lastClr="000000"/>
                </a:solidFill>
                <a:latin typeface="Times New Roman" panose="02020603050405020304" pitchFamily="18" charset="0"/>
                <a:cs typeface="Times New Roman" panose="02020603050405020304" pitchFamily="18" charset="0"/>
              </a:rPr>
              <a:t>The </a:t>
            </a:r>
            <a:r>
              <a:rPr lang="en-US" altLang="zh-CN" sz="2400" b="0" dirty="0">
                <a:solidFill>
                  <a:sysClr val="windowText" lastClr="000000"/>
                </a:solidFill>
                <a:latin typeface="Times New Roman" panose="02020603050405020304" pitchFamily="18" charset="0"/>
                <a:cs typeface="Times New Roman" panose="02020603050405020304" pitchFamily="18" charset="0"/>
              </a:rPr>
              <a:t>years before the First World War </a:t>
            </a:r>
            <a:r>
              <a:rPr lang="en-US" altLang="zh-CN" sz="2400" b="0" dirty="0" smtClean="0">
                <a:solidFill>
                  <a:sysClr val="windowText" lastClr="000000"/>
                </a:solidFill>
                <a:latin typeface="Times New Roman" panose="02020603050405020304" pitchFamily="18" charset="0"/>
                <a:cs typeface="Times New Roman" panose="02020603050405020304" pitchFamily="18" charset="0"/>
              </a:rPr>
              <a:t>witnessed a remarkable </a:t>
            </a:r>
            <a:r>
              <a:rPr lang="en-US" altLang="zh-CN" sz="2400" dirty="0" smtClean="0">
                <a:solidFill>
                  <a:sysClr val="windowText" lastClr="000000"/>
                </a:solidFill>
                <a:latin typeface="Times New Roman" panose="02020603050405020304" pitchFamily="18" charset="0"/>
                <a:cs typeface="Times New Roman" panose="02020603050405020304" pitchFamily="18" charset="0"/>
              </a:rPr>
              <a:t>outburst </a:t>
            </a:r>
            <a:r>
              <a:rPr lang="en-US" altLang="zh-CN" sz="2400" b="0" dirty="0">
                <a:solidFill>
                  <a:sysClr val="windowText" lastClr="000000"/>
                </a:solidFill>
                <a:latin typeface="Times New Roman" panose="02020603050405020304" pitchFamily="18" charset="0"/>
                <a:cs typeface="Times New Roman" panose="02020603050405020304" pitchFamily="18" charset="0"/>
              </a:rPr>
              <a:t>of poetic creativity</a:t>
            </a:r>
            <a:r>
              <a:rPr lang="en-US" altLang="zh-CN" sz="2400" b="0" dirty="0" smtClean="0">
                <a:solidFill>
                  <a:sysClr val="windowText" lastClr="000000"/>
                </a:solidFill>
                <a:latin typeface="Times New Roman" panose="02020603050405020304" pitchFamily="18" charset="0"/>
                <a:cs typeface="Times New Roman" panose="02020603050405020304" pitchFamily="18" charset="0"/>
              </a:rPr>
              <a:t>. </a:t>
            </a:r>
            <a:endParaRPr lang="en-US" altLang="zh-CN" sz="2400" b="0" dirty="0">
              <a:solidFill>
                <a:sysClr val="windowText" lastClr="000000"/>
              </a:solidFill>
              <a:latin typeface="Times New Roman" panose="02020603050405020304" pitchFamily="18" charset="0"/>
              <a:cs typeface="Times New Roman" panose="02020603050405020304" pitchFamily="18" charset="0"/>
            </a:endParaRPr>
          </a:p>
          <a:p>
            <a:pPr marL="180975" indent="-180975" algn="just" eaLnBrk="1" hangingPunct="1">
              <a:buFont typeface="Arial" panose="020B0604020202020204" pitchFamily="34" charset="0"/>
              <a:buNone/>
              <a:defRPr/>
            </a:pPr>
            <a:r>
              <a:rPr lang="zh-CN" altLang="en-US" sz="2400" b="0" dirty="0" smtClean="0">
                <a:solidFill>
                  <a:schemeClr val="hlink"/>
                </a:solidFill>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第一次世界大战</a:t>
            </a:r>
            <a:r>
              <a:rPr lang="zh-CN" altLang="en-US" sz="2400" b="0" dirty="0">
                <a:solidFill>
                  <a:srgbClr val="0070C0"/>
                </a:solidFill>
                <a:latin typeface="Times New Roman" panose="02020603050405020304" pitchFamily="18" charset="0"/>
                <a:cs typeface="Times New Roman" panose="02020603050405020304" pitchFamily="18" charset="0"/>
              </a:rPr>
              <a:t>前的年月里，诗歌</a:t>
            </a:r>
            <a:r>
              <a:rPr lang="zh-CN" altLang="en-US" sz="2400" b="0" dirty="0" smtClean="0">
                <a:solidFill>
                  <a:srgbClr val="0070C0"/>
                </a:solidFill>
                <a:latin typeface="Times New Roman" panose="02020603050405020304" pitchFamily="18" charset="0"/>
                <a:cs typeface="Times New Roman" panose="02020603050405020304" pitchFamily="18" charset="0"/>
              </a:rPr>
              <a:t>创作有</a:t>
            </a:r>
            <a:r>
              <a:rPr lang="zh-CN" altLang="en-US" sz="2400" b="0" dirty="0">
                <a:solidFill>
                  <a:srgbClr val="0070C0"/>
                </a:solidFill>
                <a:latin typeface="Times New Roman" panose="02020603050405020304" pitchFamily="18" charset="0"/>
                <a:cs typeface="Times New Roman" panose="02020603050405020304" pitchFamily="18" charset="0"/>
              </a:rPr>
              <a:t>显著</a:t>
            </a:r>
            <a:r>
              <a:rPr lang="zh-CN" altLang="en-US" sz="2400" b="0" dirty="0" smtClean="0">
                <a:solidFill>
                  <a:srgbClr val="0070C0"/>
                </a:solidFill>
                <a:latin typeface="Times New Roman" panose="02020603050405020304" pitchFamily="18" charset="0"/>
                <a:cs typeface="Times New Roman" panose="02020603050405020304" pitchFamily="18" charset="0"/>
              </a:rPr>
              <a:t>发展。</a:t>
            </a:r>
            <a:endParaRPr lang="en-US" altLang="zh-CN" sz="2400" b="0" dirty="0">
              <a:solidFill>
                <a:srgbClr val="0070C0"/>
              </a:solidFill>
              <a:latin typeface="Times New Roman" panose="02020603050405020304" pitchFamily="18" charset="0"/>
              <a:cs typeface="Times New Roman" panose="02020603050405020304" pitchFamily="18" charset="0"/>
            </a:endParaRPr>
          </a:p>
          <a:p>
            <a:pPr marL="266700" indent="-266700" algn="just" eaLnBrk="1" hangingPunct="1">
              <a:buFont typeface="Arial" panose="020B0604020202020204" pitchFamily="34" charset="0"/>
              <a:buNone/>
              <a:defRPr/>
            </a:pPr>
            <a:r>
              <a:rPr lang="en-US" altLang="zh-CN" sz="2400" b="0" dirty="0" smtClean="0">
                <a:solidFill>
                  <a:sysClr val="windowText" lastClr="000000"/>
                </a:solidFill>
                <a:latin typeface="Times New Roman" panose="02020603050405020304" pitchFamily="18" charset="0"/>
                <a:cs typeface="Times New Roman" panose="02020603050405020304" pitchFamily="18" charset="0"/>
              </a:rPr>
              <a:t>2. </a:t>
            </a:r>
            <a:r>
              <a:rPr lang="en-US" altLang="zh-CN" sz="2400" b="0" dirty="0">
                <a:solidFill>
                  <a:sysClr val="windowText" lastClr="000000"/>
                </a:solidFill>
                <a:latin typeface="Times New Roman" panose="02020603050405020304" pitchFamily="18" charset="0"/>
                <a:cs typeface="Times New Roman" panose="02020603050405020304" pitchFamily="18" charset="0"/>
              </a:rPr>
              <a:t>t</a:t>
            </a:r>
            <a:r>
              <a:rPr lang="en-US" altLang="en-US" sz="2400" b="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he </a:t>
            </a:r>
            <a:r>
              <a:rPr lang="en-US" altLang="en-US" sz="2400" b="0" dirty="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sudden start of an activity or emotional</a:t>
            </a:r>
            <a:r>
              <a:rPr lang="en-US" altLang="zh-CN" sz="2400" b="0" dirty="0">
                <a:solidFill>
                  <a:sysClr val="windowText" lastClr="000000"/>
                </a:solidFill>
                <a:latin typeface="Times New Roman" panose="02020603050405020304" pitchFamily="18" charset="0"/>
                <a:cs typeface="Times New Roman" panose="02020603050405020304" pitchFamily="18" charset="0"/>
              </a:rPr>
              <a:t> </a:t>
            </a:r>
            <a:r>
              <a:rPr lang="en-US" altLang="en-US" sz="2400" b="0" dirty="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reaction among a lot </a:t>
            </a:r>
            <a:r>
              <a:rPr lang="en-US" altLang="en-US" sz="2400" b="0" dirty="0" smtClean="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rPr>
              <a:t> of people </a:t>
            </a:r>
            <a:r>
              <a:rPr lang="en-US" altLang="en-US" sz="2400" b="0" dirty="0" smtClean="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0" dirty="0">
                <a:solidFill>
                  <a:srgbClr val="0070C0"/>
                </a:solidFill>
                <a:latin typeface="Times New Roman" panose="02020603050405020304" pitchFamily="18" charset="0"/>
                <a:cs typeface="Times New Roman" panose="02020603050405020304" pitchFamily="18" charset="0"/>
              </a:rPr>
              <a:t>活</a:t>
            </a:r>
            <a:r>
              <a:rPr lang="zh-CN" altLang="en-US" sz="2400" b="0" dirty="0">
                <a:solidFill>
                  <a:srgbClr val="0070C0"/>
                </a:solidFill>
                <a:latin typeface="Times New Roman" panose="02020603050405020304" pitchFamily="18" charset="0"/>
                <a:cs typeface="Times New Roman" panose="02020603050405020304" pitchFamily="18" charset="0"/>
              </a:rPr>
              <a:t>动或情绪在一大群人中的</a:t>
            </a:r>
            <a:r>
              <a:rPr lang="en-US" altLang="en-US" sz="2400" b="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b="0" dirty="0">
                <a:solidFill>
                  <a:srgbClr val="0070C0"/>
                </a:solidFill>
                <a:latin typeface="Times New Roman" panose="02020603050405020304" pitchFamily="18" charset="0"/>
                <a:cs typeface="Times New Roman" panose="02020603050405020304" pitchFamily="18" charset="0"/>
              </a:rPr>
              <a:t>突</a:t>
            </a:r>
            <a:r>
              <a:rPr lang="zh-CN" altLang="en-US" sz="2400" b="0" dirty="0">
                <a:solidFill>
                  <a:srgbClr val="0070C0"/>
                </a:solidFill>
                <a:latin typeface="Times New Roman" panose="02020603050405020304" pitchFamily="18" charset="0"/>
                <a:cs typeface="Times New Roman" panose="02020603050405020304" pitchFamily="18" charset="0"/>
              </a:rPr>
              <a:t>发</a:t>
            </a:r>
          </a:p>
          <a:p>
            <a:pPr marL="180975" indent="-180975" algn="just" eaLnBrk="1" hangingPunct="1">
              <a:buFont typeface="Arial" panose="020B0604020202020204" pitchFamily="34" charset="0"/>
              <a:buNone/>
              <a:defRPr/>
            </a:pPr>
            <a:r>
              <a:rPr lang="en-US" altLang="zh-CN" sz="2400" b="0" i="1" dirty="0" smtClean="0">
                <a:solidFill>
                  <a:sysClr val="windowText" lastClr="000000"/>
                </a:solidFill>
                <a:latin typeface="Times New Roman" panose="02020603050405020304" pitchFamily="18" charset="0"/>
                <a:cs typeface="Times New Roman" panose="02020603050405020304" pitchFamily="18" charset="0"/>
              </a:rPr>
              <a:t>   e.g.</a:t>
            </a:r>
            <a:r>
              <a:rPr lang="en-US" altLang="zh-CN" sz="2400" b="0" dirty="0" smtClean="0">
                <a:solidFill>
                  <a:srgbClr val="0000FF"/>
                </a:solidFill>
                <a:latin typeface="Times New Roman" panose="02020603050405020304" pitchFamily="18" charset="0"/>
                <a:cs typeface="Times New Roman" panose="02020603050405020304" pitchFamily="18" charset="0"/>
              </a:rPr>
              <a:t> </a:t>
            </a:r>
          </a:p>
          <a:p>
            <a:pPr marL="180975" indent="-180975" algn="just" eaLnBrk="1" hangingPunct="1">
              <a:buFont typeface="Arial" panose="020B0604020202020204" pitchFamily="34" charset="0"/>
              <a:buNone/>
              <a:defRPr/>
            </a:pPr>
            <a:r>
              <a:rPr lang="en-US" altLang="zh-CN" sz="2400" b="0" dirty="0">
                <a:solidFill>
                  <a:srgbClr val="0000FF"/>
                </a:solidFill>
                <a:latin typeface="Times New Roman" panose="02020603050405020304" pitchFamily="18" charset="0"/>
                <a:cs typeface="Times New Roman" panose="02020603050405020304" pitchFamily="18" charset="0"/>
              </a:rPr>
              <a:t> </a:t>
            </a:r>
            <a:r>
              <a:rPr lang="en-US" altLang="zh-CN" sz="2400" b="0" dirty="0" smtClean="0">
                <a:solidFill>
                  <a:srgbClr val="0000FF"/>
                </a:solidFill>
                <a:latin typeface="Times New Roman" panose="02020603050405020304" pitchFamily="18" charset="0"/>
                <a:cs typeface="Times New Roman" panose="02020603050405020304" pitchFamily="18" charset="0"/>
              </a:rPr>
              <a:t>  </a:t>
            </a:r>
            <a:r>
              <a:rPr lang="en-US" altLang="zh-CN" sz="2400" b="0" dirty="0" smtClean="0">
                <a:solidFill>
                  <a:sysClr val="windowText" lastClr="000000"/>
                </a:solidFill>
                <a:latin typeface="Times New Roman" panose="02020603050405020304" pitchFamily="18" charset="0"/>
                <a:cs typeface="Times New Roman" panose="02020603050405020304" pitchFamily="18" charset="0"/>
              </a:rPr>
              <a:t>A </a:t>
            </a:r>
            <a:r>
              <a:rPr lang="en-US" altLang="zh-CN" sz="2400" b="0" dirty="0">
                <a:solidFill>
                  <a:sysClr val="windowText" lastClr="000000"/>
                </a:solidFill>
                <a:latin typeface="Times New Roman" panose="02020603050405020304" pitchFamily="18" charset="0"/>
                <a:cs typeface="Times New Roman" panose="02020603050405020304" pitchFamily="18" charset="0"/>
              </a:rPr>
              <a:t>player was cautioned for his angry </a:t>
            </a:r>
            <a:r>
              <a:rPr lang="en-US" altLang="zh-CN" sz="2400" dirty="0">
                <a:solidFill>
                  <a:sysClr val="windowText" lastClr="000000"/>
                </a:solidFill>
                <a:latin typeface="Times New Roman" panose="02020603050405020304" pitchFamily="18" charset="0"/>
                <a:cs typeface="Times New Roman" panose="02020603050405020304" pitchFamily="18" charset="0"/>
              </a:rPr>
              <a:t>outburst </a:t>
            </a:r>
            <a:r>
              <a:rPr lang="en-US" altLang="zh-CN" sz="2400" b="0" dirty="0">
                <a:solidFill>
                  <a:sysClr val="windowText" lastClr="000000"/>
                </a:solidFill>
                <a:latin typeface="Times New Roman" panose="02020603050405020304" pitchFamily="18" charset="0"/>
                <a:cs typeface="Times New Roman" panose="02020603050405020304" pitchFamily="18" charset="0"/>
              </a:rPr>
              <a:t>against </a:t>
            </a:r>
            <a:r>
              <a:rPr lang="en-US" altLang="zh-CN" sz="2400" b="0" dirty="0" smtClean="0">
                <a:solidFill>
                  <a:sysClr val="windowText" lastClr="000000"/>
                </a:solidFill>
                <a:latin typeface="Times New Roman" panose="02020603050405020304" pitchFamily="18" charset="0"/>
                <a:cs typeface="Times New Roman" panose="02020603050405020304" pitchFamily="18" charset="0"/>
              </a:rPr>
              <a:t>the referee.  </a:t>
            </a:r>
          </a:p>
          <a:p>
            <a:pPr marL="180975" indent="-180975" algn="just" eaLnBrk="1" hangingPunct="1">
              <a:buFont typeface="Arial" panose="020B0604020202020204" pitchFamily="34" charset="0"/>
              <a:buNone/>
              <a:defRPr/>
            </a:pPr>
            <a:r>
              <a:rPr lang="zh-CN" altLang="en-US" sz="2400" b="0" dirty="0" smtClean="0">
                <a:solidFill>
                  <a:srgbClr val="0563C1"/>
                </a:solidFill>
                <a:latin typeface="Times New Roman" panose="02020603050405020304" pitchFamily="18" charset="0"/>
                <a:cs typeface="Times New Roman" panose="02020603050405020304" pitchFamily="18" charset="0"/>
              </a:rPr>
              <a:t>   一</a:t>
            </a:r>
            <a:r>
              <a:rPr lang="zh-CN" altLang="en-US" sz="2400" b="0" dirty="0">
                <a:solidFill>
                  <a:srgbClr val="0563C1"/>
                </a:solidFill>
                <a:latin typeface="Times New Roman" panose="02020603050405020304" pitchFamily="18" charset="0"/>
                <a:cs typeface="Times New Roman" panose="02020603050405020304" pitchFamily="18" charset="0"/>
              </a:rPr>
              <a:t>名运动员因对裁判发怒而受到警告</a:t>
            </a:r>
            <a:r>
              <a:rPr lang="zh-CN" altLang="en-US" sz="2400" b="0" dirty="0" smtClean="0">
                <a:solidFill>
                  <a:schemeClr val="hlink"/>
                </a:solidFill>
                <a:latin typeface="Times New Roman" panose="02020603050405020304" pitchFamily="18" charset="0"/>
                <a:cs typeface="Times New Roman" panose="02020603050405020304" pitchFamily="18" charset="0"/>
              </a:rPr>
              <a:t>。 </a:t>
            </a:r>
            <a:endParaRPr lang="zh-CN" altLang="en-US" sz="2400" b="0" dirty="0">
              <a:solidFill>
                <a:schemeClr val="hlink"/>
              </a:solidFill>
              <a:latin typeface="Times New Roman" panose="02020603050405020304" pitchFamily="18" charset="0"/>
              <a:cs typeface="Times New Roman" panose="02020603050405020304" pitchFamily="18" charset="0"/>
            </a:endParaRPr>
          </a:p>
        </p:txBody>
      </p:sp>
      <p:sp>
        <p:nvSpPr>
          <p:cNvPr id="65539" name="文本框 3"/>
          <p:cNvSpPr txBox="1">
            <a:spLocks noChangeArrowheads="1"/>
          </p:cNvSpPr>
          <p:nvPr/>
        </p:nvSpPr>
        <p:spPr bwMode="auto">
          <a:xfrm>
            <a:off x="166688" y="69850"/>
            <a:ext cx="337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en-US" sz="2400">
                <a:solidFill>
                  <a:schemeClr val="bg1"/>
                </a:solidFill>
                <a:latin typeface="Arial Black" panose="020B0A04020102020204" pitchFamily="34" charset="0"/>
                <a:sym typeface="宋体" panose="02010600030101010101" pitchFamily="2" charset="-122"/>
              </a:rPr>
              <a:t>Words &amp; Phrases</a:t>
            </a:r>
          </a:p>
        </p:txBody>
      </p:sp>
      <p:pic>
        <p:nvPicPr>
          <p:cNvPr id="6554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1862138"/>
            <a:ext cx="15843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animEffect transition="in" filter="dissolve">
                                      <p:cBhvr>
                                        <p:cTn id="7" dur="500"/>
                                        <p:tgtEl>
                                          <p:spTgt spid="11">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8" end="8"/>
                                            </p:txEl>
                                          </p:spTgt>
                                        </p:tgtEl>
                                        <p:attrNameLst>
                                          <p:attrName>style.visibility</p:attrName>
                                        </p:attrNameLst>
                                      </p:cBhvr>
                                      <p:to>
                                        <p:strVal val="visible"/>
                                      </p:to>
                                    </p:set>
                                    <p:animEffect transition="in" filter="dissolve">
                                      <p:cBhvr>
                                        <p:cTn id="12"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endParaRPr lang="zh-CN" altLang="en-US" smtClean="0"/>
          </a:p>
        </p:txBody>
      </p:sp>
      <p:pic>
        <p:nvPicPr>
          <p:cNvPr id="66563" name="图片 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
        <p:nvSpPr>
          <p:cNvPr id="6" name="内容占位符 1"/>
          <p:cNvSpPr txBox="1">
            <a:spLocks/>
          </p:cNvSpPr>
          <p:nvPr/>
        </p:nvSpPr>
        <p:spPr bwMode="auto">
          <a:xfrm>
            <a:off x="169863" y="1773238"/>
            <a:ext cx="857885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Arial" panose="020B0604020202020204" pitchFamily="34" charset="0"/>
              <a:buChar char="•"/>
              <a:defRPr sz="2800" b="1" kern="1200">
                <a:solidFill>
                  <a:schemeClr val="tx1"/>
                </a:solidFill>
                <a:latin typeface="Century Gothic"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Century Gothic"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43350" indent="-3941763" algn="just" eaLnBrk="1" hangingPunct="1">
              <a:buSzPct val="120000"/>
              <a:buFont typeface="Arial" panose="020B0604020202020204" pitchFamily="34" charset="0"/>
              <a:buNone/>
              <a:defRPr/>
            </a:pPr>
            <a:r>
              <a:rPr lang="en-US" altLang="en-US" sz="3200" b="0" dirty="0" smtClean="0">
                <a:latin typeface="Times New Roman" panose="02020603050405020304" pitchFamily="18" charset="0"/>
                <a:ea typeface="宋体" panose="02010600030101010101" pitchFamily="2" charset="-122"/>
                <a:cs typeface="Times New Roman" panose="02020603050405020304" pitchFamily="18" charset="0"/>
              </a:rPr>
              <a:t>utilitarian</a:t>
            </a:r>
            <a:r>
              <a:rPr lang="en-US" altLang="zh-CN" sz="3200" b="0" dirty="0" smtClean="0">
                <a:latin typeface="Times New Roman" panose="02020603050405020304" pitchFamily="18" charset="0"/>
                <a:cs typeface="Times New Roman" panose="02020603050405020304" pitchFamily="18" charset="0"/>
              </a:rPr>
              <a:t>   </a:t>
            </a:r>
            <a:r>
              <a:rPr lang="en-US" altLang="zh-CN" sz="2400" b="0" dirty="0" smtClean="0">
                <a:latin typeface="Times New Roman" panose="02020603050405020304" pitchFamily="18" charset="0"/>
                <a:cs typeface="Times New Roman" panose="02020603050405020304" pitchFamily="18" charset="0"/>
              </a:rPr>
              <a:t>                   </a:t>
            </a:r>
            <a:r>
              <a:rPr lang="en-US" altLang="zh-CN" sz="2400" b="0" i="1" dirty="0" smtClean="0">
                <a:solidFill>
                  <a:srgbClr val="990000"/>
                </a:solidFill>
                <a:latin typeface="Times New Roman" panose="02020603050405020304" pitchFamily="18" charset="0"/>
                <a:cs typeface="Times New Roman" panose="02020603050405020304" pitchFamily="18" charset="0"/>
              </a:rPr>
              <a:t>a. </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designed to be useful rather than attractive</a:t>
            </a:r>
            <a:r>
              <a:rPr lang="en-US" altLang="zh-CN" sz="2400" b="0" dirty="0" smtClean="0">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实用的；功利的</a:t>
            </a:r>
          </a:p>
          <a:p>
            <a:pPr marL="180975" indent="-179388" algn="just" eaLnBrk="1" hangingPunct="1">
              <a:buSzPct val="120000"/>
              <a:buFont typeface="Arial" panose="020B0604020202020204" pitchFamily="34" charset="0"/>
              <a:buNone/>
              <a:defRPr/>
            </a:pPr>
            <a:r>
              <a:rPr lang="en-US" altLang="zh-CN" sz="2400" b="0" i="1" dirty="0" smtClean="0">
                <a:latin typeface="Times New Roman" panose="02020603050405020304" pitchFamily="18" charset="0"/>
                <a:cs typeface="Times New Roman" panose="02020603050405020304" pitchFamily="18" charset="0"/>
              </a:rPr>
              <a:t>  e.g. </a:t>
            </a:r>
          </a:p>
          <a:p>
            <a:pPr marL="360000" indent="-360000" algn="just" eaLnBrk="1" hangingPunct="1">
              <a:buSzPct val="120000"/>
              <a:buFont typeface="Arial" panose="020B0604020202020204" pitchFamily="34" charset="0"/>
              <a:buNone/>
              <a:defRPr/>
            </a:pPr>
            <a:r>
              <a:rPr lang="en-US" altLang="en-US" sz="2400" b="0" dirty="0">
                <a:latin typeface="Times New Roman" panose="02020603050405020304" pitchFamily="18" charset="0"/>
                <a:cs typeface="Times New Roman" panose="02020603050405020304" pitchFamily="18" charset="0"/>
              </a:rPr>
              <a:t> </a:t>
            </a:r>
            <a:r>
              <a:rPr lang="en-US" altLang="en-US" sz="2400" b="0" dirty="0" smtClean="0">
                <a:latin typeface="Times New Roman" panose="02020603050405020304" pitchFamily="18" charset="0"/>
                <a:cs typeface="Times New Roman" panose="02020603050405020304" pitchFamily="18" charset="0"/>
              </a:rPr>
              <a:t>   </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The buildings were </a:t>
            </a:r>
            <a:r>
              <a:rPr lang="en-US" altLang="en-US" sz="2400" dirty="0" smtClean="0">
                <a:latin typeface="Times New Roman" panose="02020603050405020304" pitchFamily="18" charset="0"/>
                <a:ea typeface="宋体" panose="02010600030101010101" pitchFamily="2" charset="-122"/>
                <a:cs typeface="Times New Roman" panose="02020603050405020304" pitchFamily="18" charset="0"/>
              </a:rPr>
              <a:t>utilitarian</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 rather than decorative.</a:t>
            </a:r>
            <a:endParaRPr lang="en-US" altLang="zh-CN" sz="2400" b="0" dirty="0" smtClean="0">
              <a:latin typeface="Times New Roman" panose="02020603050405020304" pitchFamily="18" charset="0"/>
              <a:cs typeface="Times New Roman" panose="02020603050405020304" pitchFamily="18" charset="0"/>
            </a:endParaRPr>
          </a:p>
          <a:p>
            <a:pPr marL="360000" indent="-360000" algn="just" eaLnBrk="1" hangingPunct="1">
              <a:buSzPct val="120000"/>
              <a:buFont typeface="Arial" panose="020B0604020202020204" pitchFamily="34" charset="0"/>
              <a:buNone/>
              <a:defRPr/>
            </a:pPr>
            <a:r>
              <a:rPr lang="zh-CN" altLang="en-US" sz="2400" b="0" dirty="0" smtClean="0">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这些建筑是实用性的，而不是装饰性的。</a:t>
            </a:r>
          </a:p>
          <a:p>
            <a:pPr marL="360000" indent="-360000" algn="just" eaLnBrk="1" hangingPunct="1">
              <a:buSzPct val="120000"/>
              <a:buFont typeface="Arial" panose="020B0604020202020204" pitchFamily="34" charset="0"/>
              <a:buNone/>
              <a:defRPr/>
            </a:pPr>
            <a:r>
              <a:rPr lang="en-US" altLang="zh-CN" sz="2400" b="0" dirty="0">
                <a:latin typeface="Times New Roman" panose="02020603050405020304" pitchFamily="18" charset="0"/>
                <a:cs typeface="Times New Roman" panose="02020603050405020304" pitchFamily="18" charset="0"/>
              </a:rPr>
              <a:t> </a:t>
            </a:r>
            <a:r>
              <a:rPr lang="en-US" altLang="zh-CN" sz="2400" b="0" dirty="0" smtClean="0">
                <a:latin typeface="Times New Roman" panose="02020603050405020304" pitchFamily="18" charset="0"/>
                <a:cs typeface="Times New Roman" panose="02020603050405020304" pitchFamily="18" charset="0"/>
              </a:rPr>
              <a:t>    The </a:t>
            </a:r>
            <a:r>
              <a:rPr lang="en-US" altLang="zh-CN" sz="2400" dirty="0" smtClean="0">
                <a:latin typeface="Times New Roman" panose="02020603050405020304" pitchFamily="18" charset="0"/>
                <a:cs typeface="Times New Roman" panose="02020603050405020304" pitchFamily="18" charset="0"/>
              </a:rPr>
              <a:t>utilitarian</a:t>
            </a:r>
            <a:r>
              <a:rPr lang="en-US" altLang="zh-CN" sz="2400" b="0" dirty="0" smtClean="0">
                <a:latin typeface="Times New Roman" panose="02020603050405020304" pitchFamily="18" charset="0"/>
                <a:cs typeface="Times New Roman" panose="02020603050405020304" pitchFamily="18" charset="0"/>
              </a:rPr>
              <a:t> philosophy of Jeremy Bentham holds that pleasure is the chief end of life and that the greatest happiness for the greatest number should be the ultimate goal of human beings. </a:t>
            </a:r>
          </a:p>
          <a:p>
            <a:pPr marL="360000" indent="-360000" algn="just" eaLnBrk="1" hangingPunct="1">
              <a:buSzPct val="120000"/>
              <a:buFont typeface="Arial" panose="020B0604020202020204" pitchFamily="34" charset="0"/>
              <a:buNone/>
              <a:defRPr/>
            </a:pPr>
            <a:r>
              <a:rPr lang="zh-CN" altLang="en-US" sz="2400" b="0" dirty="0" smtClean="0">
                <a:solidFill>
                  <a:srgbClr val="0070C0"/>
                </a:solidFill>
                <a:latin typeface="Times New Roman" panose="02020603050405020304" pitchFamily="18" charset="0"/>
                <a:cs typeface="Times New Roman" panose="02020603050405020304" pitchFamily="18" charset="0"/>
              </a:rPr>
              <a:t>     杰里米</a:t>
            </a:r>
            <a:r>
              <a:rPr lang="en-US" altLang="zh-CN" sz="2400" b="0" dirty="0" smtClean="0">
                <a:solidFill>
                  <a:srgbClr val="0070C0"/>
                </a:solidFill>
                <a:latin typeface="Times New Roman" panose="02020603050405020304" pitchFamily="18" charset="0"/>
                <a:cs typeface="Times New Roman" panose="02020603050405020304" pitchFamily="18" charset="0"/>
              </a:rPr>
              <a:t>·</a:t>
            </a:r>
            <a:r>
              <a:rPr lang="zh-CN" altLang="en-US" sz="2400" b="0" dirty="0" smtClean="0">
                <a:solidFill>
                  <a:srgbClr val="0070C0"/>
                </a:solidFill>
                <a:latin typeface="Times New Roman" panose="02020603050405020304" pitchFamily="18" charset="0"/>
                <a:cs typeface="Times New Roman" panose="02020603050405020304" pitchFamily="18" charset="0"/>
              </a:rPr>
              <a:t>边沁的功利主义哲学认为快乐是人生的主要追求，使最多数人得到最大幸福应是人类的终极目标。</a:t>
            </a:r>
            <a:endParaRPr lang="en-US" altLang="zh-CN" sz="2400" b="0" dirty="0" smtClean="0">
              <a:solidFill>
                <a:srgbClr val="0070C0"/>
              </a:solidFill>
              <a:latin typeface="Times New Roman" panose="02020603050405020304" pitchFamily="18" charset="0"/>
              <a:cs typeface="Times New Roman" panose="02020603050405020304" pitchFamily="18" charset="0"/>
            </a:endParaRPr>
          </a:p>
        </p:txBody>
      </p:sp>
      <p:pic>
        <p:nvPicPr>
          <p:cNvPr id="66566"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1916113"/>
            <a:ext cx="165576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dissolve">
                                      <p:cBhvr>
                                        <p:cTn id="7" dur="500"/>
                                        <p:tgtEl>
                                          <p:spTgt spid="6">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dissolve">
                                      <p:cBhvr>
                                        <p:cTn id="1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a:xfrm>
            <a:off x="247650" y="1703388"/>
            <a:ext cx="8645525" cy="5903912"/>
          </a:xfrm>
        </p:spPr>
        <p:txBody>
          <a:bodyPr/>
          <a:lstStyle/>
          <a:p>
            <a:pPr marL="4391025" indent="-4389438" algn="just" eaLnBrk="1" hangingPunct="1">
              <a:buSzPct val="120000"/>
              <a:buFont typeface="Arial" panose="020B0604020202020204" pitchFamily="34" charset="0"/>
              <a:buNone/>
              <a:defRPr/>
            </a:pPr>
            <a:r>
              <a:rPr lang="en-US" altLang="en-US" sz="3200" dirty="0" smtClean="0">
                <a:latin typeface="Times New Roman" panose="02020603050405020304" pitchFamily="18" charset="0"/>
                <a:ea typeface="宋体" panose="02010600030101010101" pitchFamily="2" charset="-122"/>
                <a:cs typeface="Times New Roman" panose="02020603050405020304" pitchFamily="18" charset="0"/>
              </a:rPr>
              <a:t>demountable</a:t>
            </a:r>
            <a:r>
              <a:rPr lang="en-US" altLang="zh-CN" sz="3200" dirty="0" smtClean="0">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                     </a:t>
            </a:r>
            <a:r>
              <a:rPr lang="en-US" altLang="zh-CN" b="0" i="1" dirty="0" smtClean="0">
                <a:solidFill>
                  <a:srgbClr val="990000"/>
                </a:solidFill>
                <a:latin typeface="Times New Roman" panose="02020603050405020304" pitchFamily="18" charset="0"/>
                <a:cs typeface="Times New Roman" panose="02020603050405020304" pitchFamily="18" charset="0"/>
              </a:rPr>
              <a:t>a. </a:t>
            </a:r>
            <a:r>
              <a:rPr lang="en-US" altLang="zh-CN" b="0" dirty="0" smtClean="0">
                <a:latin typeface="Times New Roman" panose="02020603050405020304" pitchFamily="18" charset="0"/>
                <a:cs typeface="Times New Roman" panose="02020603050405020304" pitchFamily="18" charset="0"/>
              </a:rPr>
              <a:t>able to be removed and put back  </a:t>
            </a:r>
            <a:r>
              <a:rPr lang="zh-CN" altLang="en-US" b="0" dirty="0" smtClean="0">
                <a:solidFill>
                  <a:srgbClr val="0070C0"/>
                </a:solidFill>
                <a:latin typeface="Times New Roman" panose="02020603050405020304" pitchFamily="18" charset="0"/>
                <a:cs typeface="Times New Roman" panose="02020603050405020304" pitchFamily="18" charset="0"/>
              </a:rPr>
              <a:t>可拆卸的；可分离的</a:t>
            </a:r>
          </a:p>
          <a:p>
            <a:pPr marL="180975" indent="-179388" algn="just" eaLnBrk="1" hangingPunct="1">
              <a:buSzPct val="120000"/>
              <a:buFont typeface="Arial" panose="020B0604020202020204" pitchFamily="34" charset="0"/>
              <a:buNone/>
              <a:defRPr/>
            </a:pPr>
            <a:r>
              <a:rPr lang="en-US" altLang="zh-CN" b="0" i="1" dirty="0" smtClean="0">
                <a:latin typeface="Times New Roman" panose="02020603050405020304" pitchFamily="18" charset="0"/>
                <a:cs typeface="Times New Roman" panose="02020603050405020304" pitchFamily="18" charset="0"/>
              </a:rPr>
              <a:t>e.g. </a:t>
            </a:r>
          </a:p>
          <a:p>
            <a:pPr marL="360000" indent="-360000" algn="just" eaLnBrk="1" hangingPunct="1">
              <a:buSzPct val="120000"/>
              <a:buFont typeface="Arial" panose="020B0604020202020204" pitchFamily="34" charset="0"/>
              <a:buNone/>
              <a:defRPr/>
            </a:pPr>
            <a:r>
              <a:rPr lang="en-US" altLang="zh-CN" b="0" dirty="0">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   They gave their performance on a </a:t>
            </a:r>
            <a:r>
              <a:rPr lang="en-US" altLang="zh-CN" dirty="0" smtClean="0">
                <a:latin typeface="Times New Roman" panose="02020603050405020304" pitchFamily="18" charset="0"/>
                <a:cs typeface="Times New Roman" panose="02020603050405020304" pitchFamily="18" charset="0"/>
              </a:rPr>
              <a:t>demountable</a:t>
            </a:r>
            <a:r>
              <a:rPr lang="en-US" altLang="zh-CN" b="0" dirty="0" smtClean="0">
                <a:latin typeface="Times New Roman" panose="02020603050405020304" pitchFamily="18" charset="0"/>
                <a:cs typeface="Times New Roman" panose="02020603050405020304" pitchFamily="18" charset="0"/>
              </a:rPr>
              <a:t> open stage. </a:t>
            </a:r>
          </a:p>
          <a:p>
            <a:pPr marL="360000" indent="-360000" algn="just" eaLnBrk="1" hangingPunct="1">
              <a:buSzPct val="120000"/>
              <a:buFont typeface="Arial" panose="020B0604020202020204" pitchFamily="34" charset="0"/>
              <a:buNone/>
              <a:defRPr/>
            </a:pPr>
            <a:r>
              <a:rPr lang="zh-CN" altLang="en-US" b="0" dirty="0" smtClean="0">
                <a:latin typeface="Times New Roman" panose="02020603050405020304" pitchFamily="18" charset="0"/>
                <a:cs typeface="Times New Roman" panose="02020603050405020304" pitchFamily="18" charset="0"/>
              </a:rPr>
              <a:t>    </a:t>
            </a:r>
            <a:r>
              <a:rPr lang="zh-CN" altLang="en-US" b="0" dirty="0" smtClean="0">
                <a:solidFill>
                  <a:srgbClr val="0070C0"/>
                </a:solidFill>
                <a:latin typeface="Times New Roman" panose="02020603050405020304" pitchFamily="18" charset="0"/>
                <a:cs typeface="Times New Roman" panose="02020603050405020304" pitchFamily="18" charset="0"/>
              </a:rPr>
              <a:t>他们在一个可拆卸的露天舞台上表演。</a:t>
            </a:r>
          </a:p>
          <a:p>
            <a:pPr marL="360000" indent="-360000" algn="just" eaLnBrk="1" hangingPunct="1">
              <a:buSzPct val="120000"/>
              <a:buFont typeface="Arial" panose="020B0604020202020204" pitchFamily="34" charset="0"/>
              <a:buNone/>
              <a:defRPr/>
            </a:pPr>
            <a:r>
              <a:rPr lang="en-US" altLang="zh-CN" b="0" dirty="0">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   The </a:t>
            </a:r>
            <a:r>
              <a:rPr lang="en-US" altLang="zh-CN" dirty="0" smtClean="0">
                <a:latin typeface="Times New Roman" panose="02020603050405020304" pitchFamily="18" charset="0"/>
                <a:cs typeface="Times New Roman" panose="02020603050405020304" pitchFamily="18" charset="0"/>
              </a:rPr>
              <a:t>demountable</a:t>
            </a:r>
            <a:r>
              <a:rPr lang="en-US" altLang="zh-CN" b="0" dirty="0" smtClean="0">
                <a:latin typeface="Times New Roman" panose="02020603050405020304" pitchFamily="18" charset="0"/>
                <a:cs typeface="Times New Roman" panose="02020603050405020304" pitchFamily="18" charset="0"/>
              </a:rPr>
              <a:t> pavilion can be dismantled for transport and assembled again.</a:t>
            </a:r>
          </a:p>
          <a:p>
            <a:pPr marL="360000" indent="-360000" algn="just" eaLnBrk="1" hangingPunct="1">
              <a:buSzPct val="120000"/>
              <a:buFont typeface="Arial" panose="020B0604020202020204" pitchFamily="34" charset="0"/>
              <a:buNone/>
              <a:defRPr/>
            </a:pPr>
            <a:r>
              <a:rPr lang="zh-CN" altLang="en-US" b="0" dirty="0" smtClean="0">
                <a:solidFill>
                  <a:srgbClr val="0070C0"/>
                </a:solidFill>
                <a:latin typeface="Times New Roman" panose="02020603050405020304" pitchFamily="18" charset="0"/>
                <a:cs typeface="Times New Roman" panose="02020603050405020304" pitchFamily="18" charset="0"/>
              </a:rPr>
              <a:t>     可拆卸展区可以拆除后运输然后重新组装。</a:t>
            </a:r>
          </a:p>
          <a:p>
            <a:pPr algn="just" eaLnBrk="1" hangingPunct="1">
              <a:buSzPct val="120000"/>
              <a:buFont typeface="Arial" panose="020B0604020202020204" pitchFamily="34" charset="0"/>
              <a:buNone/>
              <a:defRPr/>
            </a:pPr>
            <a:endParaRPr lang="zh-CN" altLang="en-US" sz="2400" dirty="0" smtClean="0">
              <a:solidFill>
                <a:srgbClr val="0070C0"/>
              </a:solidFill>
            </a:endParaRPr>
          </a:p>
        </p:txBody>
      </p:sp>
      <p:sp>
        <p:nvSpPr>
          <p:cNvPr id="67587" name="文本框 3"/>
          <p:cNvSpPr txBox="1">
            <a:spLocks noChangeArrowheads="1"/>
          </p:cNvSpPr>
          <p:nvPr/>
        </p:nvSpPr>
        <p:spPr bwMode="auto">
          <a:xfrm>
            <a:off x="166688" y="69850"/>
            <a:ext cx="337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en-US" sz="2400">
                <a:solidFill>
                  <a:schemeClr val="bg1"/>
                </a:solidFill>
                <a:latin typeface="Arial Black" panose="020B0A04020102020204" pitchFamily="34" charset="0"/>
                <a:sym typeface="宋体" panose="02010600030101010101" pitchFamily="2" charset="-122"/>
              </a:rPr>
              <a:t>Words &amp; Phrases</a:t>
            </a:r>
          </a:p>
        </p:txBody>
      </p:sp>
      <p:pic>
        <p:nvPicPr>
          <p:cNvPr id="6758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36863" y="1833563"/>
            <a:ext cx="14160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037" name="Rectangle 5"/>
          <p:cNvSpPr>
            <a:spLocks noGrp="1"/>
          </p:cNvSpPr>
          <p:nvPr>
            <p:ph type="title"/>
          </p:nvPr>
        </p:nvSpPr>
        <p:spPr>
          <a:xfrm>
            <a:off x="319088" y="1454150"/>
            <a:ext cx="1871662" cy="1143000"/>
          </a:xfrm>
        </p:spPr>
        <p:txBody>
          <a:bodyPr/>
          <a:lstStyle/>
          <a:p>
            <a:pPr algn="l">
              <a:defRPr/>
            </a:pPr>
            <a:r>
              <a:rPr lang="en-US" altLang="zh-CN" dirty="0" smtClean="0">
                <a:solidFill>
                  <a:schemeClr val="tx1">
                    <a:lumMod val="95000"/>
                    <a:lumOff val="5000"/>
                  </a:schemeClr>
                </a:solidFill>
              </a:rPr>
              <a:t>exhibit</a:t>
            </a:r>
            <a:endParaRPr lang="en-US" altLang="zh-CN" i="1" dirty="0" smtClean="0">
              <a:solidFill>
                <a:schemeClr val="tx1">
                  <a:lumMod val="95000"/>
                  <a:lumOff val="5000"/>
                </a:schemeClr>
              </a:solidFill>
            </a:endParaRPr>
          </a:p>
        </p:txBody>
      </p:sp>
      <p:sp>
        <p:nvSpPr>
          <p:cNvPr id="68611" name="Rectangle 7"/>
          <p:cNvSpPr>
            <a:spLocks noGrp="1" noChangeAspect="1"/>
          </p:cNvSpPr>
          <p:nvPr>
            <p:ph type="body" idx="1"/>
          </p:nvPr>
        </p:nvSpPr>
        <p:spPr>
          <a:xfrm>
            <a:off x="1751013" y="1716088"/>
            <a:ext cx="7507287" cy="4525962"/>
          </a:xfrm>
        </p:spPr>
        <p:txBody>
          <a:bodyPr/>
          <a:lstStyle/>
          <a:p>
            <a:pPr>
              <a:buFont typeface="Arial" panose="020B0604020202020204" pitchFamily="34" charset="0"/>
              <a:buNone/>
            </a:pPr>
            <a:r>
              <a:rPr lang="en-US" altLang="zh-CN" b="0" i="1" smtClean="0">
                <a:latin typeface="Times New Roman" panose="02020603050405020304" pitchFamily="18" charset="0"/>
                <a:cs typeface="Times New Roman" panose="02020603050405020304" pitchFamily="18" charset="0"/>
              </a:rPr>
              <a:t>n. </a:t>
            </a:r>
            <a:r>
              <a:rPr lang="en-US" altLang="zh-CN" b="0" smtClean="0">
                <a:latin typeface="Times New Roman" panose="02020603050405020304" pitchFamily="18" charset="0"/>
                <a:cs typeface="Times New Roman" panose="02020603050405020304" pitchFamily="18" charset="0"/>
              </a:rPr>
              <a:t>an object that is a part of an exhibition</a:t>
            </a:r>
          </a:p>
          <a:p>
            <a:pPr>
              <a:buFont typeface="Arial" panose="020B0604020202020204" pitchFamily="34" charset="0"/>
              <a:buNone/>
            </a:pPr>
            <a:r>
              <a:rPr lang="en-US" altLang="zh-CN" b="0" i="1" smtClean="0">
                <a:latin typeface="Times New Roman" panose="02020603050405020304" pitchFamily="18" charset="0"/>
                <a:cs typeface="Times New Roman" panose="02020603050405020304" pitchFamily="18" charset="0"/>
              </a:rPr>
              <a:t>v. </a:t>
            </a:r>
            <a:r>
              <a:rPr lang="en-US" altLang="zh-CN" b="0" smtClean="0">
                <a:latin typeface="Times New Roman" panose="02020603050405020304" pitchFamily="18" charset="0"/>
                <a:cs typeface="Times New Roman" panose="02020603050405020304" pitchFamily="18" charset="0"/>
              </a:rPr>
              <a:t>to put sth. interesting in a museum or other public places so that people can go and look at it</a:t>
            </a:r>
          </a:p>
          <a:p>
            <a:pPr>
              <a:buFont typeface="Arial" panose="020B0604020202020204" pitchFamily="34" charset="0"/>
              <a:buNone/>
            </a:pPr>
            <a:r>
              <a:rPr lang="en-US" altLang="zh-CN" b="0" smtClean="0"/>
              <a:t>      </a:t>
            </a:r>
          </a:p>
          <a:p>
            <a:pPr>
              <a:buFont typeface="Arial" panose="020B0604020202020204" pitchFamily="34" charset="0"/>
              <a:buNone/>
            </a:pPr>
            <a:r>
              <a:rPr lang="en-US" altLang="zh-CN" b="0" smtClean="0"/>
              <a:t>    </a:t>
            </a:r>
            <a:endParaRPr lang="en-US" altLang="en-US" b="0" smtClean="0">
              <a:ea typeface="宋体" panose="02010600030101010101" pitchFamily="2" charset="-122"/>
            </a:endParaRPr>
          </a:p>
        </p:txBody>
      </p:sp>
      <p:grpSp>
        <p:nvGrpSpPr>
          <p:cNvPr id="3" name="Group 17"/>
          <p:cNvGrpSpPr>
            <a:grpSpLocks/>
          </p:cNvGrpSpPr>
          <p:nvPr/>
        </p:nvGrpSpPr>
        <p:grpSpPr bwMode="auto">
          <a:xfrm>
            <a:off x="5372100" y="4068763"/>
            <a:ext cx="3338513" cy="2486025"/>
            <a:chOff x="3288" y="2408"/>
            <a:chExt cx="2103" cy="1566"/>
          </a:xfrm>
        </p:grpSpPr>
        <p:pic>
          <p:nvPicPr>
            <p:cNvPr id="68618" name="Picture 15" descr="kramskoy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8" y="2408"/>
              <a:ext cx="2040" cy="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9" name="Rectangle 16"/>
            <p:cNvSpPr>
              <a:spLocks noChangeArrowheads="1"/>
            </p:cNvSpPr>
            <p:nvPr/>
          </p:nvSpPr>
          <p:spPr bwMode="auto">
            <a:xfrm>
              <a:off x="3311" y="3762"/>
              <a:ext cx="20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1600" i="1">
                  <a:solidFill>
                    <a:srgbClr val="FFFF00"/>
                  </a:solidFill>
                </a:rPr>
                <a:t>Unknown Woman</a:t>
              </a:r>
              <a:r>
                <a:rPr lang="en-US" altLang="zh-CN" sz="1600">
                  <a:solidFill>
                    <a:srgbClr val="FFFF00"/>
                  </a:solidFill>
                </a:rPr>
                <a:t> by Kramskoy </a:t>
              </a:r>
            </a:p>
          </p:txBody>
        </p:sp>
      </p:grpSp>
      <p:sp>
        <p:nvSpPr>
          <p:cNvPr id="68613" name="Rectangle 18"/>
          <p:cNvSpPr>
            <a:spLocks noChangeArrowheads="1"/>
          </p:cNvSpPr>
          <p:nvPr/>
        </p:nvSpPr>
        <p:spPr bwMode="auto">
          <a:xfrm>
            <a:off x="468313" y="4365625"/>
            <a:ext cx="50768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55600" indent="-3556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b="0"/>
              <a:t>1. Unknown Woman; mystery</a:t>
            </a:r>
          </a:p>
        </p:txBody>
      </p:sp>
      <p:sp>
        <p:nvSpPr>
          <p:cNvPr id="1688600" name="Rectangle 24"/>
          <p:cNvSpPr>
            <a:spLocks noChangeArrowheads="1"/>
          </p:cNvSpPr>
          <p:nvPr/>
        </p:nvSpPr>
        <p:spPr bwMode="auto">
          <a:xfrm>
            <a:off x="792163" y="5300663"/>
            <a:ext cx="457200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0" i="1">
                <a:solidFill>
                  <a:srgbClr val="0066CC"/>
                </a:solidFill>
              </a:rPr>
              <a:t>Unknown Woman</a:t>
            </a:r>
            <a:r>
              <a:rPr lang="en-US" altLang="zh-CN" sz="2400" b="0">
                <a:solidFill>
                  <a:srgbClr val="0066CC"/>
                </a:solidFill>
              </a:rPr>
              <a:t> </a:t>
            </a:r>
          </a:p>
          <a:p>
            <a:pPr>
              <a:buFont typeface="Arial" panose="020B0604020202020204" pitchFamily="34" charset="0"/>
              <a:buNone/>
            </a:pPr>
            <a:r>
              <a:rPr lang="en-US" altLang="zh-CN" sz="2400">
                <a:solidFill>
                  <a:srgbClr val="0066CC"/>
                </a:solidFill>
              </a:rPr>
              <a:t>exhibited </a:t>
            </a:r>
            <a:r>
              <a:rPr lang="en-US" altLang="zh-CN" sz="2400" b="0">
                <a:solidFill>
                  <a:srgbClr val="0066CC"/>
                </a:solidFill>
              </a:rPr>
              <a:t>mystery.</a:t>
            </a:r>
          </a:p>
        </p:txBody>
      </p:sp>
      <p:pic>
        <p:nvPicPr>
          <p:cNvPr id="68615" name="图片 2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21"/>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
        <p:nvSpPr>
          <p:cNvPr id="68617" name="矩形 1"/>
          <p:cNvSpPr>
            <a:spLocks noChangeArrowheads="1"/>
          </p:cNvSpPr>
          <p:nvPr/>
        </p:nvSpPr>
        <p:spPr bwMode="auto">
          <a:xfrm>
            <a:off x="395288" y="3457575"/>
            <a:ext cx="8623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r>
              <a:rPr lang="en-US" altLang="zh-CN">
                <a:latin typeface="Times New Roman" panose="02020603050405020304" pitchFamily="18" charset="0"/>
                <a:cs typeface="Times New Roman" panose="02020603050405020304" pitchFamily="18" charset="0"/>
              </a:rPr>
              <a:t>Work in pairs and make sentences using the pictures.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8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8600" grpId="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85" name="Rectangle 5"/>
          <p:cNvSpPr>
            <a:spLocks noGrp="1"/>
          </p:cNvSpPr>
          <p:nvPr>
            <p:ph type="title"/>
          </p:nvPr>
        </p:nvSpPr>
        <p:spPr>
          <a:xfrm>
            <a:off x="400050" y="1411288"/>
            <a:ext cx="8229600" cy="1143000"/>
          </a:xfrm>
        </p:spPr>
        <p:txBody>
          <a:bodyPr/>
          <a:lstStyle/>
          <a:p>
            <a:pPr algn="l">
              <a:defRPr/>
            </a:pPr>
            <a:r>
              <a:rPr lang="en-US" altLang="zh-CN" dirty="0" smtClean="0">
                <a:solidFill>
                  <a:schemeClr val="tx1">
                    <a:lumMod val="95000"/>
                    <a:lumOff val="5000"/>
                  </a:schemeClr>
                </a:solidFill>
              </a:rPr>
              <a:t>exhibit</a:t>
            </a:r>
            <a:endParaRPr lang="en-US" altLang="zh-CN" i="1" dirty="0" smtClean="0">
              <a:solidFill>
                <a:schemeClr val="tx1">
                  <a:lumMod val="95000"/>
                  <a:lumOff val="5000"/>
                </a:schemeClr>
              </a:solidFill>
            </a:endParaRPr>
          </a:p>
        </p:txBody>
      </p:sp>
      <p:sp>
        <p:nvSpPr>
          <p:cNvPr id="1768455" name="Rectangle 7"/>
          <p:cNvSpPr>
            <a:spLocks noGrp="1" noChangeAspect="1"/>
          </p:cNvSpPr>
          <p:nvPr>
            <p:ph type="body" sz="half" idx="1"/>
          </p:nvPr>
        </p:nvSpPr>
        <p:spPr>
          <a:xfrm>
            <a:off x="611188" y="2371725"/>
            <a:ext cx="4276725" cy="4525963"/>
          </a:xfrm>
        </p:spPr>
        <p:txBody>
          <a:bodyPr/>
          <a:lstStyle/>
          <a:p>
            <a:pPr marL="355600" indent="-355600">
              <a:lnSpc>
                <a:spcPct val="90000"/>
              </a:lnSpc>
              <a:buFont typeface="Arial" panose="020B0604020202020204" pitchFamily="34" charset="0"/>
              <a:buNone/>
            </a:pPr>
            <a:r>
              <a:rPr lang="en-US" altLang="zh-CN" sz="2400" b="0" smtClean="0"/>
              <a:t>2. archaeology majors; dinosaur exhibits </a:t>
            </a:r>
          </a:p>
          <a:p>
            <a:pPr marL="355600" indent="-355600">
              <a:lnSpc>
                <a:spcPct val="90000"/>
              </a:lnSpc>
              <a:buFont typeface="Arial" panose="020B0604020202020204" pitchFamily="34" charset="0"/>
              <a:buNone/>
            </a:pPr>
            <a:r>
              <a:rPr lang="en-US" altLang="zh-CN" sz="2400" b="0" smtClean="0">
                <a:solidFill>
                  <a:srgbClr val="0066CC"/>
                </a:solidFill>
              </a:rPr>
              <a:t>    The archaeology majors studied the dinosaur </a:t>
            </a:r>
            <a:r>
              <a:rPr lang="en-US" altLang="zh-CN" sz="2400" smtClean="0">
                <a:solidFill>
                  <a:srgbClr val="0066CC"/>
                </a:solidFill>
              </a:rPr>
              <a:t>exhibits</a:t>
            </a:r>
            <a:r>
              <a:rPr lang="en-US" altLang="zh-CN" sz="2400" b="0" smtClean="0">
                <a:solidFill>
                  <a:srgbClr val="0066CC"/>
                </a:solidFill>
              </a:rPr>
              <a:t> at the museum.</a:t>
            </a:r>
          </a:p>
          <a:p>
            <a:pPr marL="355600" indent="-355600">
              <a:lnSpc>
                <a:spcPct val="90000"/>
              </a:lnSpc>
              <a:buFont typeface="Arial" panose="020B0604020202020204" pitchFamily="34" charset="0"/>
              <a:buNone/>
            </a:pPr>
            <a:r>
              <a:rPr lang="en-US" altLang="zh-CN" sz="2400" b="0" smtClean="0"/>
              <a:t>3. the Metropolitan Museum; Goya’s works</a:t>
            </a:r>
          </a:p>
          <a:p>
            <a:pPr marL="355600" indent="-355600">
              <a:lnSpc>
                <a:spcPct val="90000"/>
              </a:lnSpc>
              <a:buFont typeface="Arial" panose="020B0604020202020204" pitchFamily="34" charset="0"/>
              <a:buNone/>
            </a:pPr>
            <a:r>
              <a:rPr lang="en-US" altLang="zh-CN" sz="2400" b="0" smtClean="0">
                <a:solidFill>
                  <a:srgbClr val="CC0000"/>
                </a:solidFill>
              </a:rPr>
              <a:t>    </a:t>
            </a:r>
            <a:r>
              <a:rPr lang="en-US" altLang="zh-CN" sz="2400" b="0" smtClean="0">
                <a:solidFill>
                  <a:srgbClr val="0066CC"/>
                </a:solidFill>
              </a:rPr>
              <a:t>The Metropolitan Museum is </a:t>
            </a:r>
            <a:r>
              <a:rPr lang="en-US" altLang="zh-CN" sz="2400" smtClean="0">
                <a:solidFill>
                  <a:srgbClr val="0066CC"/>
                </a:solidFill>
              </a:rPr>
              <a:t>exhibiting</a:t>
            </a:r>
            <a:r>
              <a:rPr lang="en-US" altLang="zh-CN" sz="2400" b="0" smtClean="0">
                <a:solidFill>
                  <a:srgbClr val="0066CC"/>
                </a:solidFill>
              </a:rPr>
              <a:t> Goya’s works this month. </a:t>
            </a:r>
          </a:p>
        </p:txBody>
      </p:sp>
      <p:pic>
        <p:nvPicPr>
          <p:cNvPr id="1768464" name="Picture 16" descr="Meozoic1"/>
          <p:cNvPicPr>
            <a:picLocks noChangeAspect="1" noChangeArrowheads="1"/>
          </p:cNvPicPr>
          <p:nvPr/>
        </p:nvPicPr>
        <p:blipFill>
          <a:blip r:embed="rId3">
            <a:extLst>
              <a:ext uri="{28A0092B-C50C-407E-A947-70E740481C1C}">
                <a14:useLocalDpi xmlns:a14="http://schemas.microsoft.com/office/drawing/2010/main" val="0"/>
              </a:ext>
            </a:extLst>
          </a:blip>
          <a:srcRect l="11182" t="5693" b="12018"/>
          <a:stretch>
            <a:fillRect/>
          </a:stretch>
        </p:blipFill>
        <p:spPr bwMode="auto">
          <a:xfrm>
            <a:off x="5338763" y="2354263"/>
            <a:ext cx="3265487"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8466" name="Picture 18" descr="francisco-goya-the-third-of-may-1808-a">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163" y="4292600"/>
            <a:ext cx="3240087"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8469" name="Rectangle 21"/>
          <p:cNvSpPr>
            <a:spLocks noChangeArrowheads="1"/>
          </p:cNvSpPr>
          <p:nvPr/>
        </p:nvSpPr>
        <p:spPr bwMode="auto">
          <a:xfrm>
            <a:off x="5689600" y="4365625"/>
            <a:ext cx="2228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600" b="0">
                <a:solidFill>
                  <a:srgbClr val="FFFF00"/>
                </a:solidFill>
              </a:rPr>
              <a:t>The Third of May 1808</a:t>
            </a:r>
            <a:endParaRPr lang="zh-CN" altLang="en-US" sz="1600" b="0">
              <a:solidFill>
                <a:srgbClr val="FFFF00"/>
              </a:solidFill>
            </a:endParaRPr>
          </a:p>
        </p:txBody>
      </p:sp>
      <p:pic>
        <p:nvPicPr>
          <p:cNvPr id="70663" name="图片 1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684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684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684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6846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684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8455" grpId="0" build="p"/>
      <p:bldP spid="176846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a:xfrm>
            <a:off x="166688" y="1628775"/>
            <a:ext cx="8810625" cy="5903913"/>
          </a:xfrm>
        </p:spPr>
        <p:txBody>
          <a:bodyPr/>
          <a:lstStyle/>
          <a:p>
            <a:pPr marL="2333625" indent="-2333625" eaLnBrk="1" hangingPunct="1">
              <a:spcBef>
                <a:spcPct val="15000"/>
              </a:spcBef>
              <a:buSzPct val="120000"/>
              <a:buFont typeface="Arial" panose="020B0604020202020204" pitchFamily="34" charset="0"/>
              <a:buNone/>
              <a:tabLst>
                <a:tab pos="3314700" algn="l"/>
              </a:tabLst>
              <a:defRPr/>
            </a:pPr>
            <a:r>
              <a:rPr lang="en-US" altLang="en-US" sz="3200" dirty="0" smtClean="0">
                <a:latin typeface="Times New Roman" panose="02020603050405020304" pitchFamily="18" charset="0"/>
                <a:ea typeface="宋体" panose="02010600030101010101" pitchFamily="2" charset="-122"/>
                <a:cs typeface="Times New Roman" panose="02020603050405020304" pitchFamily="18" charset="0"/>
              </a:rPr>
              <a:t>ostensibly</a:t>
            </a:r>
            <a:r>
              <a:rPr lang="en-US" altLang="zh-CN" sz="3200" dirty="0" smtClean="0">
                <a:latin typeface="Times New Roman" panose="02020603050405020304" pitchFamily="18" charset="0"/>
                <a:cs typeface="Times New Roman" panose="02020603050405020304" pitchFamily="18" charset="0"/>
              </a:rPr>
              <a:t> </a:t>
            </a:r>
            <a:r>
              <a:rPr lang="en-US" altLang="zh-CN" sz="3200" b="0" dirty="0" smtClean="0">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             </a:t>
            </a:r>
            <a:r>
              <a:rPr lang="en-US" altLang="zh-CN" sz="2400" b="0" i="1" dirty="0" smtClean="0">
                <a:solidFill>
                  <a:srgbClr val="990000"/>
                </a:solidFill>
                <a:latin typeface="Times New Roman" panose="02020603050405020304" pitchFamily="18" charset="0"/>
                <a:cs typeface="Times New Roman" panose="02020603050405020304" pitchFamily="18" charset="0"/>
              </a:rPr>
              <a:t>ad. </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used for saying that although sb.    pretends to have one reason for s</a:t>
            </a:r>
            <a:r>
              <a:rPr lang="en-US" altLang="zh-CN" sz="2400" b="0" dirty="0" smtClean="0">
                <a:latin typeface="Times New Roman" panose="02020603050405020304" pitchFamily="18" charset="0"/>
                <a:cs typeface="Times New Roman" panose="02020603050405020304" pitchFamily="18" charset="0"/>
              </a:rPr>
              <a:t>th.</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 there is in fact another reason</a:t>
            </a:r>
            <a:r>
              <a:rPr lang="en-US" altLang="zh-CN" sz="2400" b="0" dirty="0" smtClean="0">
                <a:solidFill>
                  <a:schemeClr val="accent2"/>
                </a:solidFill>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表面上；假装地</a:t>
            </a:r>
            <a:r>
              <a:rPr lang="en-US" altLang="zh-CN" sz="2400" b="0" i="1" dirty="0" smtClean="0">
                <a:latin typeface="Times New Roman" panose="02020603050405020304" pitchFamily="18" charset="0"/>
                <a:cs typeface="Times New Roman" panose="02020603050405020304" pitchFamily="18" charset="0"/>
              </a:rPr>
              <a:t> </a:t>
            </a:r>
          </a:p>
          <a:p>
            <a:pPr marL="360000" indent="-360000" algn="just" eaLnBrk="1" hangingPunct="1">
              <a:spcBef>
                <a:spcPct val="15000"/>
              </a:spcBef>
              <a:buSzPct val="120000"/>
              <a:buFont typeface="Arial" panose="020B0604020202020204" pitchFamily="34" charset="0"/>
              <a:buNone/>
              <a:tabLst>
                <a:tab pos="180975" algn="l"/>
              </a:tabLst>
              <a:defRPr/>
            </a:pP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    e.g.</a:t>
            </a:r>
          </a:p>
          <a:p>
            <a:pPr marL="360000" indent="-360000" algn="just" eaLnBrk="1" hangingPunct="1">
              <a:spcBef>
                <a:spcPct val="15000"/>
              </a:spcBef>
              <a:buSzPct val="120000"/>
              <a:buFont typeface="Arial" panose="020B0604020202020204" pitchFamily="34" charset="0"/>
              <a:buNone/>
              <a:tabLst>
                <a:tab pos="180975" algn="l"/>
              </a:tabLst>
              <a:defRPr/>
            </a:pPr>
            <a:r>
              <a:rPr lang="en-US" altLang="en-US" sz="2400" b="0" dirty="0">
                <a:latin typeface="Times New Roman" panose="02020603050405020304" pitchFamily="18" charset="0"/>
                <a:ea typeface="宋体" panose="02010600030101010101" pitchFamily="2" charset="-122"/>
                <a:cs typeface="Times New Roman" panose="02020603050405020304" pitchFamily="18" charset="0"/>
              </a:rPr>
              <a:t> </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   She ripped off a leather jacket while </a:t>
            </a:r>
            <a:r>
              <a:rPr lang="en-US" altLang="en-US" sz="2400" dirty="0" smtClean="0">
                <a:latin typeface="Times New Roman" panose="02020603050405020304" pitchFamily="18" charset="0"/>
                <a:ea typeface="宋体" panose="02010600030101010101" pitchFamily="2" charset="-122"/>
                <a:cs typeface="Times New Roman" panose="02020603050405020304" pitchFamily="18" charset="0"/>
              </a:rPr>
              <a:t>ostensibly</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 trying on clothes. </a:t>
            </a:r>
            <a:endParaRPr lang="en-US" altLang="zh-CN" sz="2400" b="0" dirty="0" smtClean="0">
              <a:latin typeface="Times New Roman" panose="02020603050405020304" pitchFamily="18" charset="0"/>
              <a:cs typeface="Times New Roman" panose="02020603050405020304" pitchFamily="18" charset="0"/>
            </a:endParaRPr>
          </a:p>
          <a:p>
            <a:pPr marL="360000" indent="-360000" algn="just" eaLnBrk="1" hangingPunct="1">
              <a:spcBef>
                <a:spcPct val="15000"/>
              </a:spcBef>
              <a:buSzPct val="120000"/>
              <a:buFont typeface="Arial" panose="020B0604020202020204" pitchFamily="34" charset="0"/>
              <a:buNone/>
              <a:tabLst>
                <a:tab pos="180975" algn="l"/>
              </a:tabLst>
              <a:defRPr/>
            </a:pPr>
            <a:r>
              <a:rPr lang="zh-CN" altLang="en-US" sz="2400" b="0" dirty="0" smtClean="0">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她装模作样试穿衣服时偷了一件皮夹克。</a:t>
            </a:r>
          </a:p>
          <a:p>
            <a:pPr marL="360000" indent="-360000" algn="just" eaLnBrk="1" hangingPunct="1">
              <a:spcBef>
                <a:spcPct val="15000"/>
              </a:spcBef>
              <a:buSzPct val="120000"/>
              <a:buFont typeface="Arial" panose="020B0604020202020204" pitchFamily="34" charset="0"/>
              <a:buNone/>
              <a:tabLst>
                <a:tab pos="180975" algn="l"/>
              </a:tabLst>
              <a:defRPr/>
            </a:pPr>
            <a:r>
              <a:rPr lang="en-US" altLang="en-US" sz="2400" dirty="0" smtClean="0">
                <a:latin typeface="Times New Roman" panose="02020603050405020304" pitchFamily="18" charset="0"/>
                <a:ea typeface="宋体" panose="02010600030101010101" pitchFamily="2" charset="-122"/>
                <a:cs typeface="Times New Roman" panose="02020603050405020304" pitchFamily="18" charset="0"/>
              </a:rPr>
              <a:t>    Ostensibly</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 he is on a business trip, but he spends most of the time on the beach</a:t>
            </a:r>
            <a:r>
              <a:rPr lang="en-US" altLang="zh-CN" sz="2400" b="0" dirty="0" smtClean="0">
                <a:latin typeface="Times New Roman" panose="02020603050405020304" pitchFamily="18" charset="0"/>
                <a:cs typeface="Times New Roman" panose="02020603050405020304" pitchFamily="18" charset="0"/>
              </a:rPr>
              <a:t>. </a:t>
            </a:r>
          </a:p>
          <a:p>
            <a:pPr marL="360000" indent="-360000" algn="just" eaLnBrk="1" hangingPunct="1">
              <a:spcBef>
                <a:spcPct val="15000"/>
              </a:spcBef>
              <a:buSzPct val="120000"/>
              <a:buFont typeface="Arial" panose="020B0604020202020204" pitchFamily="34" charset="0"/>
              <a:buNone/>
              <a:tabLst>
                <a:tab pos="180975" algn="l"/>
              </a:tabLst>
              <a:defRPr/>
            </a:pPr>
            <a:r>
              <a:rPr lang="zh-CN" altLang="en-US" sz="2400" b="0" dirty="0" smtClean="0">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表面上他是因公外出，实际上大部分的时间都是在海边。</a:t>
            </a:r>
          </a:p>
          <a:p>
            <a:pPr marL="360000" indent="-360000" algn="just" eaLnBrk="1" hangingPunct="1">
              <a:spcBef>
                <a:spcPct val="15000"/>
              </a:spcBef>
              <a:buSzPct val="120000"/>
              <a:buFont typeface="Arial" panose="020B0604020202020204" pitchFamily="34" charset="0"/>
              <a:buNone/>
              <a:tabLst>
                <a:tab pos="180975" algn="l"/>
              </a:tabLst>
              <a:defRPr/>
            </a:pPr>
            <a:r>
              <a:rPr lang="en-US" altLang="zh-CN" sz="2400" b="0" dirty="0" smtClean="0">
                <a:latin typeface="Times New Roman" panose="02020603050405020304" pitchFamily="18" charset="0"/>
                <a:cs typeface="Times New Roman" panose="02020603050405020304" pitchFamily="18" charset="0"/>
              </a:rPr>
              <a:t>    The party secretary resigned, </a:t>
            </a:r>
            <a:r>
              <a:rPr lang="en-US" altLang="zh-CN" sz="2400" dirty="0" smtClean="0">
                <a:latin typeface="Times New Roman" panose="02020603050405020304" pitchFamily="18" charset="0"/>
                <a:cs typeface="Times New Roman" panose="02020603050405020304" pitchFamily="18" charset="0"/>
              </a:rPr>
              <a:t>ostensibly</a:t>
            </a:r>
            <a:r>
              <a:rPr lang="en-US" altLang="zh-CN" sz="2400" b="0" dirty="0" smtClean="0">
                <a:latin typeface="Times New Roman" panose="02020603050405020304" pitchFamily="18" charset="0"/>
                <a:cs typeface="Times New Roman" panose="02020603050405020304" pitchFamily="18" charset="0"/>
              </a:rPr>
              <a:t> from ill health.</a:t>
            </a:r>
          </a:p>
          <a:p>
            <a:pPr marL="360000" indent="-360000" algn="just" eaLnBrk="1" hangingPunct="1">
              <a:spcBef>
                <a:spcPct val="15000"/>
              </a:spcBef>
              <a:buSzPct val="120000"/>
              <a:buFont typeface="Arial" panose="020B0604020202020204" pitchFamily="34" charset="0"/>
              <a:buNone/>
              <a:tabLst>
                <a:tab pos="180975" algn="l"/>
              </a:tabLst>
              <a:defRPr/>
            </a:pPr>
            <a:r>
              <a:rPr lang="zh-CN" altLang="en-US" sz="2400" b="0" dirty="0" smtClean="0">
                <a:solidFill>
                  <a:schemeClr val="hlink"/>
                </a:solidFill>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该党的书记辞职了，表面上是健康原因。</a:t>
            </a:r>
          </a:p>
          <a:p>
            <a:pPr marL="180975" indent="-180975" algn="just" eaLnBrk="1" hangingPunct="1">
              <a:spcBef>
                <a:spcPct val="15000"/>
              </a:spcBef>
              <a:buSzPct val="120000"/>
              <a:buFont typeface="Arial" panose="020B0604020202020204" pitchFamily="34" charset="0"/>
              <a:buNone/>
              <a:tabLst>
                <a:tab pos="180975" algn="l"/>
              </a:tabLst>
              <a:defRPr/>
            </a:pPr>
            <a:r>
              <a:rPr lang="en-US" altLang="zh-CN" sz="2400" b="0" dirty="0" smtClean="0">
                <a:solidFill>
                  <a:schemeClr val="accent6">
                    <a:lumMod val="50000"/>
                  </a:schemeClr>
                </a:solidFill>
                <a:latin typeface="Times New Roman" panose="02020603050405020304" pitchFamily="18" charset="0"/>
                <a:cs typeface="Times New Roman" panose="02020603050405020304" pitchFamily="18" charset="0"/>
              </a:rPr>
              <a:t> Word family: </a:t>
            </a:r>
            <a:r>
              <a:rPr lang="en-US" altLang="zh-CN" sz="2400" b="0" dirty="0" smtClean="0">
                <a:solidFill>
                  <a:srgbClr val="000C0C"/>
                </a:solidFill>
                <a:latin typeface="Times New Roman" panose="02020603050405020304" pitchFamily="18" charset="0"/>
                <a:cs typeface="Times New Roman" panose="02020603050405020304" pitchFamily="18" charset="0"/>
              </a:rPr>
              <a:t>ostensible </a:t>
            </a:r>
            <a:r>
              <a:rPr lang="en-US" altLang="zh-CN" sz="2400" b="0" i="1" dirty="0" smtClean="0">
                <a:solidFill>
                  <a:srgbClr val="990000"/>
                </a:solidFill>
                <a:latin typeface="Times New Roman" panose="02020603050405020304" pitchFamily="18" charset="0"/>
                <a:cs typeface="Times New Roman" panose="02020603050405020304" pitchFamily="18" charset="0"/>
              </a:rPr>
              <a:t>a</a:t>
            </a:r>
            <a:r>
              <a:rPr lang="en-US" altLang="zh-CN" sz="2400" b="0" i="1" dirty="0">
                <a:solidFill>
                  <a:srgbClr val="990000"/>
                </a:solidFill>
                <a:latin typeface="Times New Roman" panose="02020603050405020304" pitchFamily="18" charset="0"/>
                <a:cs typeface="Times New Roman" panose="02020603050405020304" pitchFamily="18" charset="0"/>
              </a:rPr>
              <a:t>.</a:t>
            </a:r>
            <a:r>
              <a:rPr lang="zh-CN" altLang="en-US" sz="2400" b="0" i="1" dirty="0">
                <a:solidFill>
                  <a:srgbClr val="990000"/>
                </a:solidFill>
                <a:latin typeface="Times New Roman" panose="02020603050405020304" pitchFamily="18" charset="0"/>
                <a:cs typeface="Times New Roman" panose="02020603050405020304" pitchFamily="18" charset="0"/>
              </a:rPr>
              <a:t> </a:t>
            </a:r>
          </a:p>
        </p:txBody>
      </p:sp>
      <p:sp>
        <p:nvSpPr>
          <p:cNvPr id="72707" name="文本框 3"/>
          <p:cNvSpPr txBox="1">
            <a:spLocks noChangeArrowheads="1"/>
          </p:cNvSpPr>
          <p:nvPr/>
        </p:nvSpPr>
        <p:spPr bwMode="auto">
          <a:xfrm>
            <a:off x="166688" y="69850"/>
            <a:ext cx="337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en-US" sz="2400">
                <a:solidFill>
                  <a:schemeClr val="bg1"/>
                </a:solidFill>
                <a:latin typeface="Arial Black" panose="020B0A04020102020204" pitchFamily="34" charset="0"/>
                <a:sym typeface="宋体" panose="02010600030101010101" pitchFamily="2" charset="-122"/>
              </a:rPr>
              <a:t>Words &amp; Phrases</a:t>
            </a:r>
          </a:p>
        </p:txBody>
      </p:sp>
      <p:pic>
        <p:nvPicPr>
          <p:cNvPr id="7270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773238"/>
            <a:ext cx="12287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图片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dissolve">
                                      <p:cBhvr>
                                        <p:cTn id="17" dur="500"/>
                                        <p:tgtEl>
                                          <p:spTgt spid="7">
                                            <p:txEl>
                                              <p:pRg st="7" end="7"/>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8" end="8"/>
                                            </p:txEl>
                                          </p:spTgt>
                                        </p:tgtEl>
                                        <p:attrNameLst>
                                          <p:attrName>style.visibility</p:attrName>
                                        </p:attrNameLst>
                                      </p:cBhvr>
                                      <p:to>
                                        <p:strVal val="visible"/>
                                      </p:to>
                                    </p:set>
                                    <p:animEffect transition="in" filter="dissolve">
                                      <p:cBhvr>
                                        <p:cTn id="22"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a:xfrm>
            <a:off x="323850" y="1628775"/>
            <a:ext cx="8296275" cy="6048375"/>
          </a:xfrm>
        </p:spPr>
        <p:txBody>
          <a:bodyPr/>
          <a:lstStyle/>
          <a:p>
            <a:pPr marL="2333625" indent="-2332038" eaLnBrk="1" hangingPunct="1">
              <a:lnSpc>
                <a:spcPct val="95000"/>
              </a:lnSpc>
              <a:buSzPct val="120000"/>
              <a:buFont typeface="Arial" panose="020B0604020202020204" pitchFamily="34" charset="0"/>
              <a:buNone/>
              <a:defRPr/>
            </a:pPr>
            <a:r>
              <a:rPr lang="en-US" altLang="en-US" sz="3200" dirty="0" smtClean="0">
                <a:latin typeface="Times New Roman" panose="02020603050405020304" pitchFamily="18" charset="0"/>
                <a:ea typeface="宋体" panose="02010600030101010101" pitchFamily="2" charset="-122"/>
                <a:cs typeface="Times New Roman" panose="02020603050405020304" pitchFamily="18" charset="0"/>
              </a:rPr>
              <a:t>extol</a:t>
            </a:r>
            <a:r>
              <a:rPr lang="en-US" altLang="zh-CN" sz="3200" dirty="0"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en-US" altLang="zh-CN" b="0" i="1" dirty="0" err="1" smtClean="0">
                <a:solidFill>
                  <a:srgbClr val="990000"/>
                </a:solidFill>
                <a:latin typeface="Times New Roman" panose="02020603050405020304" pitchFamily="18" charset="0"/>
                <a:cs typeface="Times New Roman" panose="02020603050405020304" pitchFamily="18" charset="0"/>
              </a:rPr>
              <a:t>vt.</a:t>
            </a:r>
            <a:r>
              <a:rPr lang="en-US" altLang="zh-CN" b="0" i="1" dirty="0" smtClean="0">
                <a:solidFill>
                  <a:srgbClr val="990000"/>
                </a:solidFill>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en-US" b="0" i="1" dirty="0" smtClean="0">
                <a:latin typeface="Times New Roman" panose="02020603050405020304" pitchFamily="18" charset="0"/>
                <a:ea typeface="宋体" panose="02010600030101010101" pitchFamily="2" charset="-122"/>
                <a:cs typeface="Times New Roman" panose="02020603050405020304" pitchFamily="18" charset="0"/>
              </a:rPr>
              <a:t>fml</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b="0" dirty="0" smtClean="0">
                <a:latin typeface="Times New Roman" panose="02020603050405020304" pitchFamily="18" charset="0"/>
                <a:cs typeface="Times New Roman" panose="02020603050405020304" pitchFamily="18" charset="0"/>
              </a:rPr>
              <a:t> </a:t>
            </a:r>
            <a:r>
              <a:rPr lang="en-US" altLang="zh-CN" b="0" dirty="0">
                <a:solidFill>
                  <a:sysClr val="windowText" lastClr="000000"/>
                </a:solidFill>
                <a:latin typeface="Times New Roman" panose="02020603050405020304" pitchFamily="18" charset="0"/>
                <a:cs typeface="Times New Roman" panose="02020603050405020304" pitchFamily="18" charset="0"/>
              </a:rPr>
              <a:t>to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praise </a:t>
            </a:r>
            <a:r>
              <a:rPr lang="en-US" altLang="en-US" b="0" dirty="0" err="1" smtClean="0">
                <a:latin typeface="Times New Roman" panose="02020603050405020304" pitchFamily="18" charset="0"/>
                <a:ea typeface="宋体" panose="02010600030101010101" pitchFamily="2" charset="-122"/>
                <a:cs typeface="Times New Roman" panose="02020603050405020304" pitchFamily="18" charset="0"/>
              </a:rPr>
              <a:t>s</a:t>
            </a:r>
            <a:r>
              <a:rPr lang="en-US" altLang="zh-CN" b="0" dirty="0" err="1" smtClean="0">
                <a:latin typeface="Times New Roman" panose="02020603050405020304" pitchFamily="18" charset="0"/>
                <a:cs typeface="Times New Roman" panose="02020603050405020304" pitchFamily="18" charset="0"/>
              </a:rPr>
              <a:t>th</a:t>
            </a:r>
            <a:r>
              <a:rPr lang="en-US" altLang="zh-CN" b="0" dirty="0" smtClean="0">
                <a:latin typeface="Times New Roman" panose="02020603050405020304" pitchFamily="18" charset="0"/>
                <a:cs typeface="Times New Roman" panose="02020603050405020304" pitchFamily="18" charset="0"/>
              </a:rPr>
              <a:t>.</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 in a very enthusiastic way</a:t>
            </a:r>
            <a:r>
              <a:rPr lang="en-US" altLang="zh-CN" b="0" dirty="0" smtClean="0">
                <a:latin typeface="Times New Roman" panose="02020603050405020304" pitchFamily="18" charset="0"/>
                <a:cs typeface="Times New Roman" panose="02020603050405020304" pitchFamily="18" charset="0"/>
              </a:rPr>
              <a:t>   </a:t>
            </a:r>
            <a:r>
              <a:rPr lang="zh-CN" altLang="en-US" sz="2400" b="0" dirty="0" smtClean="0">
                <a:solidFill>
                  <a:schemeClr val="hlink"/>
                </a:solidFill>
                <a:latin typeface="Times New Roman" panose="02020603050405020304" pitchFamily="18" charset="0"/>
                <a:cs typeface="Times New Roman" panose="02020603050405020304" pitchFamily="18" charset="0"/>
              </a:rPr>
              <a:t>赞美；颂扬</a:t>
            </a:r>
          </a:p>
          <a:p>
            <a:pPr marL="180975" indent="-179388" algn="just" eaLnBrk="1" hangingPunct="1">
              <a:lnSpc>
                <a:spcPct val="95000"/>
              </a:lnSpc>
              <a:buSzPct val="120000"/>
              <a:buFont typeface="Arial" panose="020B0604020202020204" pitchFamily="34" charset="0"/>
              <a:buNone/>
              <a:defRPr/>
            </a:pPr>
            <a:r>
              <a:rPr lang="en-US" altLang="zh-CN" b="0" i="1" dirty="0" smtClean="0">
                <a:latin typeface="Times New Roman" panose="02020603050405020304" pitchFamily="18" charset="0"/>
                <a:cs typeface="Times New Roman" panose="02020603050405020304" pitchFamily="18" charset="0"/>
              </a:rPr>
              <a:t>e.g.</a:t>
            </a:r>
          </a:p>
          <a:p>
            <a:pPr marL="360000" indent="-360000" algn="just" eaLnBrk="1" hangingPunct="1">
              <a:lnSpc>
                <a:spcPct val="95000"/>
              </a:lnSpc>
              <a:buSzPct val="120000"/>
              <a:buFont typeface="Arial" panose="020B0604020202020204" pitchFamily="34" charset="0"/>
              <a:buNone/>
              <a:defRPr/>
            </a:pPr>
            <a:r>
              <a:rPr lang="en-US" altLang="zh-CN" b="0" dirty="0">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   The </a:t>
            </a:r>
            <a:r>
              <a:rPr lang="en-US" altLang="zh-CN" b="0" dirty="0">
                <a:latin typeface="Times New Roman" panose="02020603050405020304" pitchFamily="18" charset="0"/>
                <a:cs typeface="Times New Roman" panose="02020603050405020304" pitchFamily="18" charset="0"/>
              </a:rPr>
              <a:t>report </a:t>
            </a:r>
            <a:r>
              <a:rPr lang="en-US" altLang="zh-CN" dirty="0">
                <a:latin typeface="Times New Roman" panose="02020603050405020304" pitchFamily="18" charset="0"/>
                <a:cs typeface="Times New Roman" panose="02020603050405020304" pitchFamily="18" charset="0"/>
              </a:rPr>
              <a:t>extolled</a:t>
            </a:r>
            <a:r>
              <a:rPr lang="en-US" altLang="zh-CN" b="0" dirty="0">
                <a:latin typeface="Times New Roman" panose="02020603050405020304" pitchFamily="18" charset="0"/>
                <a:cs typeface="Times New Roman" panose="02020603050405020304" pitchFamily="18" charset="0"/>
              </a:rPr>
              <a:t> the virtues of Internet technology.</a:t>
            </a:r>
            <a:endParaRPr lang="en-US" altLang="zh-CN" b="0" dirty="0" smtClean="0">
              <a:latin typeface="Times New Roman" panose="02020603050405020304" pitchFamily="18" charset="0"/>
              <a:cs typeface="Times New Roman" panose="02020603050405020304" pitchFamily="18" charset="0"/>
            </a:endParaRPr>
          </a:p>
          <a:p>
            <a:pPr marL="360000" indent="-360000" algn="just" eaLnBrk="1" hangingPunct="1">
              <a:lnSpc>
                <a:spcPct val="95000"/>
              </a:lnSpc>
              <a:buSzPct val="120000"/>
              <a:buFont typeface="Arial" panose="020B0604020202020204" pitchFamily="34" charset="0"/>
              <a:buNone/>
              <a:defRPr/>
            </a:pPr>
            <a:r>
              <a:rPr lang="en-US" altLang="zh-CN" b="0" dirty="0" smtClean="0">
                <a:latin typeface="Times New Roman" panose="02020603050405020304" pitchFamily="18" charset="0"/>
                <a:cs typeface="Times New Roman" panose="02020603050405020304" pitchFamily="18" charset="0"/>
              </a:rPr>
              <a:t>  </a:t>
            </a:r>
            <a:r>
              <a:rPr lang="zh-CN" altLang="en-US" sz="2400" b="0" dirty="0">
                <a:solidFill>
                  <a:schemeClr val="hlink"/>
                </a:solidFill>
                <a:latin typeface="Times New Roman" panose="02020603050405020304" pitchFamily="18" charset="0"/>
                <a:cs typeface="Times New Roman" panose="02020603050405020304" pitchFamily="18" charset="0"/>
              </a:rPr>
              <a:t> </a:t>
            </a:r>
            <a:r>
              <a:rPr lang="zh-CN" altLang="en-US" sz="2400" b="0" dirty="0" smtClean="0">
                <a:solidFill>
                  <a:schemeClr val="hlink"/>
                </a:solidFill>
                <a:latin typeface="Times New Roman" panose="02020603050405020304" pitchFamily="18" charset="0"/>
                <a:cs typeface="Times New Roman" panose="02020603050405020304" pitchFamily="18" charset="0"/>
              </a:rPr>
              <a:t>  该报告大赞英特网科技的优点。</a:t>
            </a:r>
          </a:p>
          <a:p>
            <a:pPr marL="360000" indent="-360000" algn="just" eaLnBrk="1" hangingPunct="1">
              <a:lnSpc>
                <a:spcPct val="95000"/>
              </a:lnSpc>
              <a:buSzPct val="120000"/>
              <a:buFont typeface="Arial" panose="020B0604020202020204" pitchFamily="34" charset="0"/>
              <a:buNone/>
              <a:defRPr/>
            </a:pPr>
            <a:r>
              <a:rPr lang="en-US" altLang="zh-CN" b="0" dirty="0">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   The </a:t>
            </a:r>
            <a:r>
              <a:rPr lang="en-US" altLang="zh-CN" b="0" dirty="0">
                <a:latin typeface="Times New Roman" panose="02020603050405020304" pitchFamily="18" charset="0"/>
                <a:cs typeface="Times New Roman" panose="02020603050405020304" pitchFamily="18" charset="0"/>
              </a:rPr>
              <a:t>general was </a:t>
            </a:r>
            <a:r>
              <a:rPr lang="en-US" altLang="zh-CN" dirty="0">
                <a:latin typeface="Times New Roman" panose="02020603050405020304" pitchFamily="18" charset="0"/>
                <a:cs typeface="Times New Roman" panose="02020603050405020304" pitchFamily="18" charset="0"/>
              </a:rPr>
              <a:t>extolled</a:t>
            </a:r>
            <a:r>
              <a:rPr lang="en-US" altLang="zh-CN" b="0" dirty="0">
                <a:latin typeface="Times New Roman" panose="02020603050405020304" pitchFamily="18" charset="0"/>
                <a:cs typeface="Times New Roman" panose="02020603050405020304" pitchFamily="18" charset="0"/>
              </a:rPr>
              <a:t> as the man who had led the country to victory</a:t>
            </a:r>
            <a:r>
              <a:rPr lang="en-US" altLang="zh-CN" b="0" dirty="0" smtClean="0">
                <a:latin typeface="Times New Roman" panose="02020603050405020304" pitchFamily="18" charset="0"/>
                <a:cs typeface="Times New Roman" panose="02020603050405020304" pitchFamily="18" charset="0"/>
              </a:rPr>
              <a:t>. </a:t>
            </a:r>
          </a:p>
          <a:p>
            <a:pPr marL="360000" indent="-360000" algn="just" eaLnBrk="1" hangingPunct="1">
              <a:lnSpc>
                <a:spcPct val="95000"/>
              </a:lnSpc>
              <a:buSzPct val="120000"/>
              <a:buFont typeface="Arial" panose="020B0604020202020204" pitchFamily="34" charset="0"/>
              <a:buNone/>
              <a:defRPr/>
            </a:pPr>
            <a:r>
              <a:rPr lang="en-US" altLang="zh-CN" b="0" dirty="0" smtClean="0">
                <a:latin typeface="Times New Roman" panose="02020603050405020304" pitchFamily="18" charset="0"/>
                <a:cs typeface="Times New Roman" panose="02020603050405020304" pitchFamily="18" charset="0"/>
              </a:rPr>
              <a:t>     </a:t>
            </a:r>
            <a:r>
              <a:rPr lang="zh-CN" altLang="en-US" sz="2400" b="0" dirty="0" smtClean="0">
                <a:solidFill>
                  <a:schemeClr val="hlink"/>
                </a:solidFill>
                <a:latin typeface="Times New Roman" panose="02020603050405020304" pitchFamily="18" charset="0"/>
                <a:cs typeface="Times New Roman" panose="02020603050405020304" pitchFamily="18" charset="0"/>
              </a:rPr>
              <a:t>这</a:t>
            </a:r>
            <a:r>
              <a:rPr lang="zh-CN" altLang="en-US" sz="2400" b="0" dirty="0">
                <a:solidFill>
                  <a:schemeClr val="hlink"/>
                </a:solidFill>
                <a:latin typeface="Times New Roman" panose="02020603050405020304" pitchFamily="18" charset="0"/>
                <a:cs typeface="Times New Roman" panose="02020603050405020304" pitchFamily="18" charset="0"/>
              </a:rPr>
              <a:t>位将军被誉为领导全国赢得胜利的人</a:t>
            </a:r>
            <a:r>
              <a:rPr lang="zh-CN" altLang="en-US" sz="2400" b="0" dirty="0" smtClean="0">
                <a:solidFill>
                  <a:schemeClr val="hlink"/>
                </a:solidFill>
                <a:latin typeface="Times New Roman" panose="02020603050405020304" pitchFamily="18" charset="0"/>
                <a:cs typeface="Times New Roman" panose="02020603050405020304" pitchFamily="18" charset="0"/>
              </a:rPr>
              <a:t>。</a:t>
            </a:r>
            <a:endParaRPr lang="en-US" altLang="zh-CN" sz="2400" b="0" dirty="0" smtClean="0">
              <a:solidFill>
                <a:schemeClr val="hlink"/>
              </a:solidFill>
              <a:latin typeface="Times New Roman" panose="02020603050405020304" pitchFamily="18" charset="0"/>
              <a:cs typeface="Times New Roman" panose="02020603050405020304" pitchFamily="18" charset="0"/>
            </a:endParaRPr>
          </a:p>
          <a:p>
            <a:pPr marL="447675" indent="-447675" eaLnBrk="1" hangingPunct="1">
              <a:lnSpc>
                <a:spcPct val="95000"/>
              </a:lnSpc>
              <a:buSzPct val="120000"/>
              <a:buFont typeface="Arial" panose="020B0604020202020204" pitchFamily="34" charset="0"/>
              <a:buNone/>
              <a:defRPr/>
            </a:pPr>
            <a:r>
              <a:rPr lang="en-US" altLang="zh-CN" sz="2400" b="0" i="1" dirty="0">
                <a:solidFill>
                  <a:schemeClr val="hlink"/>
                </a:solidFill>
                <a:latin typeface="Times New Roman" panose="02020603050405020304" pitchFamily="18" charset="0"/>
                <a:cs typeface="Times New Roman" panose="02020603050405020304" pitchFamily="18" charset="0"/>
              </a:rPr>
              <a:t> </a:t>
            </a:r>
            <a:r>
              <a:rPr lang="en-US" altLang="zh-CN" sz="2400" b="0" i="1" dirty="0" smtClean="0">
                <a:solidFill>
                  <a:schemeClr val="hlink"/>
                </a:solidFill>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The Indian </a:t>
            </a:r>
            <a:r>
              <a:rPr lang="en-US" altLang="zh-CN" b="0" dirty="0">
                <a:latin typeface="Times New Roman" panose="02020603050405020304" pitchFamily="18" charset="0"/>
                <a:cs typeface="Times New Roman" panose="02020603050405020304" pitchFamily="18" charset="0"/>
              </a:rPr>
              <a:t>software industry has achieved rapid development in recent </a:t>
            </a:r>
            <a:r>
              <a:rPr lang="en-US" altLang="zh-CN" b="0" dirty="0" smtClean="0">
                <a:latin typeface="Times New Roman" panose="02020603050405020304" pitchFamily="18" charset="0"/>
                <a:cs typeface="Times New Roman" panose="02020603050405020304" pitchFamily="18" charset="0"/>
              </a:rPr>
              <a:t>years, </a:t>
            </a:r>
            <a:r>
              <a:rPr lang="en-US" altLang="zh-CN" dirty="0" smtClean="0">
                <a:latin typeface="Times New Roman" panose="02020603050405020304" pitchFamily="18" charset="0"/>
                <a:cs typeface="Times New Roman" panose="02020603050405020304" pitchFamily="18" charset="0"/>
              </a:rPr>
              <a:t>extolled </a:t>
            </a:r>
            <a:r>
              <a:rPr lang="en-US" altLang="zh-CN" b="0" dirty="0">
                <a:latin typeface="Times New Roman" panose="02020603050405020304" pitchFamily="18" charset="0"/>
                <a:cs typeface="Times New Roman" panose="02020603050405020304" pitchFamily="18" charset="0"/>
              </a:rPr>
              <a:t>as “ the next software empire after us ” ( </a:t>
            </a:r>
            <a:r>
              <a:rPr lang="en-US" altLang="zh-CN" b="0" dirty="0" smtClean="0">
                <a:latin typeface="Times New Roman" panose="02020603050405020304" pitchFamily="18" charset="0"/>
                <a:cs typeface="Times New Roman" panose="02020603050405020304" pitchFamily="18" charset="0"/>
              </a:rPr>
              <a:t>Bill Gates </a:t>
            </a:r>
            <a:r>
              <a:rPr lang="en-US" altLang="zh-CN" b="0" dirty="0">
                <a:latin typeface="Times New Roman" panose="02020603050405020304" pitchFamily="18" charset="0"/>
                <a:cs typeface="Times New Roman" panose="02020603050405020304" pitchFamily="18" charset="0"/>
              </a:rPr>
              <a:t>)</a:t>
            </a:r>
            <a:endParaRPr lang="en-US" altLang="zh-CN" b="0" dirty="0" smtClean="0">
              <a:latin typeface="Times New Roman" panose="02020603050405020304" pitchFamily="18" charset="0"/>
              <a:cs typeface="Times New Roman" panose="02020603050405020304" pitchFamily="18" charset="0"/>
            </a:endParaRPr>
          </a:p>
        </p:txBody>
      </p:sp>
      <p:sp>
        <p:nvSpPr>
          <p:cNvPr id="73731" name="文本框 3"/>
          <p:cNvSpPr txBox="1">
            <a:spLocks noChangeArrowheads="1"/>
          </p:cNvSpPr>
          <p:nvPr/>
        </p:nvSpPr>
        <p:spPr bwMode="auto">
          <a:xfrm>
            <a:off x="166688" y="69850"/>
            <a:ext cx="337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en-US" sz="2400">
                <a:solidFill>
                  <a:schemeClr val="bg1"/>
                </a:solidFill>
                <a:latin typeface="Arial Black" panose="020B0A04020102020204" pitchFamily="34" charset="0"/>
                <a:sym typeface="宋体" panose="02010600030101010101" pitchFamily="2" charset="-122"/>
              </a:rPr>
              <a:t>Words &amp; Phrases</a:t>
            </a:r>
          </a:p>
        </p:txBody>
      </p:sp>
      <p:pic>
        <p:nvPicPr>
          <p:cNvPr id="7373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773238"/>
            <a:ext cx="11652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dissolve">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6133" name="Rectangle 5"/>
          <p:cNvSpPr>
            <a:spLocks noGrp="1"/>
          </p:cNvSpPr>
          <p:nvPr>
            <p:ph type="title"/>
          </p:nvPr>
        </p:nvSpPr>
        <p:spPr>
          <a:xfrm>
            <a:off x="250825" y="1620838"/>
            <a:ext cx="8229600" cy="1143000"/>
          </a:xfrm>
        </p:spPr>
        <p:txBody>
          <a:bodyPr/>
          <a:lstStyle/>
          <a:p>
            <a:pPr algn="l">
              <a:defRPr/>
            </a:pPr>
            <a:r>
              <a:rPr lang="en-US" altLang="zh-CN" dirty="0" smtClean="0">
                <a:solidFill>
                  <a:schemeClr val="tx1">
                    <a:lumMod val="95000"/>
                    <a:lumOff val="5000"/>
                  </a:schemeClr>
                </a:solidFill>
              </a:rPr>
              <a:t>utility</a:t>
            </a:r>
            <a:endParaRPr lang="en-US" altLang="zh-CN" i="1" dirty="0" smtClean="0">
              <a:solidFill>
                <a:schemeClr val="tx1">
                  <a:lumMod val="95000"/>
                  <a:lumOff val="5000"/>
                </a:schemeClr>
              </a:solidFill>
            </a:endParaRPr>
          </a:p>
        </p:txBody>
      </p:sp>
      <p:sp>
        <p:nvSpPr>
          <p:cNvPr id="176134" name="Rectangle 7"/>
          <p:cNvSpPr>
            <a:spLocks noGrp="1" noChangeAspect="1"/>
          </p:cNvSpPr>
          <p:nvPr>
            <p:ph type="body" idx="1"/>
          </p:nvPr>
        </p:nvSpPr>
        <p:spPr>
          <a:xfrm>
            <a:off x="1504950" y="1878013"/>
            <a:ext cx="7388225" cy="1671637"/>
          </a:xfrm>
        </p:spPr>
        <p:txBody>
          <a:bodyPr/>
          <a:lstStyle/>
          <a:p>
            <a:pPr>
              <a:lnSpc>
                <a:spcPct val="110000"/>
              </a:lnSpc>
              <a:buFont typeface="Arial" panose="020B0604020202020204" pitchFamily="34" charset="0"/>
              <a:buNone/>
              <a:defRPr/>
            </a:pPr>
            <a:r>
              <a:rPr lang="en-US" altLang="zh-CN" b="0" i="1" dirty="0" smtClean="0"/>
              <a:t>  </a:t>
            </a:r>
            <a:r>
              <a:rPr lang="en-US" altLang="zh-CN" b="0" i="1" dirty="0" smtClean="0">
                <a:latin typeface="Times New Roman" panose="02020603050405020304" pitchFamily="18" charset="0"/>
                <a:cs typeface="Times New Roman" panose="02020603050405020304" pitchFamily="18" charset="0"/>
              </a:rPr>
              <a:t>n.</a:t>
            </a:r>
            <a:r>
              <a:rPr lang="en-US" altLang="zh-CN" b="0" dirty="0" smtClean="0">
                <a:latin typeface="Times New Roman" panose="02020603050405020304" pitchFamily="18" charset="0"/>
                <a:cs typeface="Times New Roman" panose="02020603050405020304" pitchFamily="18" charset="0"/>
              </a:rPr>
              <a:t> (</a:t>
            </a:r>
            <a:r>
              <a:rPr lang="en-US" altLang="zh-CN" b="0" i="1" dirty="0" err="1" smtClean="0">
                <a:latin typeface="Times New Roman" panose="02020603050405020304" pitchFamily="18" charset="0"/>
                <a:cs typeface="Times New Roman" panose="02020603050405020304" pitchFamily="18" charset="0"/>
              </a:rPr>
              <a:t>fml</a:t>
            </a:r>
            <a:r>
              <a:rPr lang="en-US" altLang="zh-CN" b="0" i="1" dirty="0" smtClean="0">
                <a:latin typeface="Times New Roman" panose="02020603050405020304" pitchFamily="18" charset="0"/>
                <a:cs typeface="Times New Roman" panose="02020603050405020304" pitchFamily="18" charset="0"/>
              </a:rPr>
              <a:t>)</a:t>
            </a:r>
            <a:r>
              <a:rPr lang="en-US" altLang="zh-CN" b="0" dirty="0" smtClean="0">
                <a:latin typeface="Times New Roman" panose="02020603050405020304" pitchFamily="18" charset="0"/>
                <a:cs typeface="Times New Roman" panose="02020603050405020304" pitchFamily="18" charset="0"/>
              </a:rPr>
              <a:t> the state of being useful</a:t>
            </a:r>
            <a:endParaRPr lang="en-US" altLang="zh-CN" b="0" i="1" dirty="0" smtClean="0">
              <a:latin typeface="Times New Roman" panose="02020603050405020304" pitchFamily="18" charset="0"/>
              <a:cs typeface="Times New Roman" panose="02020603050405020304" pitchFamily="18" charset="0"/>
            </a:endParaRPr>
          </a:p>
          <a:p>
            <a:pPr marL="542925" indent="-542925">
              <a:lnSpc>
                <a:spcPct val="110000"/>
              </a:lnSpc>
              <a:buFont typeface="Arial" panose="020B0604020202020204" pitchFamily="34" charset="0"/>
              <a:buNone/>
              <a:defRPr/>
            </a:pPr>
            <a:r>
              <a:rPr lang="en-US" altLang="zh-CN" b="0" i="1" dirty="0" smtClean="0">
                <a:latin typeface="Times New Roman" panose="02020603050405020304" pitchFamily="18" charset="0"/>
                <a:cs typeface="Times New Roman" panose="02020603050405020304" pitchFamily="18" charset="0"/>
              </a:rPr>
              <a:t>  n. (plural)</a:t>
            </a:r>
            <a:r>
              <a:rPr lang="en-US" altLang="zh-CN" b="0" dirty="0" smtClean="0">
                <a:latin typeface="Times New Roman" panose="02020603050405020304" pitchFamily="18" charset="0"/>
                <a:cs typeface="Times New Roman" panose="02020603050405020304" pitchFamily="18" charset="0"/>
              </a:rPr>
              <a:t> a public service such as gas, water, or electricity that is used by everyone</a:t>
            </a:r>
          </a:p>
        </p:txBody>
      </p:sp>
      <p:sp>
        <p:nvSpPr>
          <p:cNvPr id="1693710" name="Rectangle 14"/>
          <p:cNvSpPr>
            <a:spLocks noChangeArrowheads="1"/>
          </p:cNvSpPr>
          <p:nvPr/>
        </p:nvSpPr>
        <p:spPr bwMode="auto">
          <a:xfrm>
            <a:off x="4859338" y="4397375"/>
            <a:ext cx="2622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0">
                <a:solidFill>
                  <a:srgbClr val="C00000"/>
                </a:solidFill>
                <a:latin typeface="黑体" panose="02010609060101010101" pitchFamily="49" charset="-122"/>
                <a:ea typeface="黑体" panose="02010609060101010101" pitchFamily="49" charset="-122"/>
              </a:rPr>
              <a:t>水电及煤气</a:t>
            </a:r>
            <a:r>
              <a:rPr lang="zh-CN" altLang="en-US" sz="2400" b="0">
                <a:solidFill>
                  <a:srgbClr val="0066CC"/>
                </a:solidFill>
                <a:latin typeface="黑体" panose="02010609060101010101" pitchFamily="49" charset="-122"/>
                <a:ea typeface="黑体" panose="02010609060101010101" pitchFamily="49" charset="-122"/>
              </a:rPr>
              <a:t>的账单</a:t>
            </a:r>
          </a:p>
        </p:txBody>
      </p:sp>
      <p:sp>
        <p:nvSpPr>
          <p:cNvPr id="1693711" name="Rectangle 15"/>
          <p:cNvSpPr>
            <a:spLocks noChangeArrowheads="1"/>
          </p:cNvSpPr>
          <p:nvPr/>
        </p:nvSpPr>
        <p:spPr bwMode="auto">
          <a:xfrm>
            <a:off x="4859338" y="4941888"/>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0">
                <a:solidFill>
                  <a:srgbClr val="0066CC"/>
                </a:solidFill>
                <a:ea typeface="黑体" panose="02010609060101010101" pitchFamily="49" charset="-122"/>
              </a:rPr>
              <a:t>家庭</a:t>
            </a:r>
            <a:r>
              <a:rPr lang="zh-CN" altLang="en-US" sz="2400" b="0">
                <a:solidFill>
                  <a:srgbClr val="C00000"/>
                </a:solidFill>
                <a:ea typeface="黑体" panose="02010609060101010101" pitchFamily="49" charset="-122"/>
              </a:rPr>
              <a:t>用品</a:t>
            </a:r>
          </a:p>
        </p:txBody>
      </p:sp>
      <p:sp>
        <p:nvSpPr>
          <p:cNvPr id="1693712" name="Rectangle 16"/>
          <p:cNvSpPr>
            <a:spLocks noChangeArrowheads="1"/>
          </p:cNvSpPr>
          <p:nvPr/>
        </p:nvSpPr>
        <p:spPr bwMode="auto">
          <a:xfrm>
            <a:off x="4860925" y="5472113"/>
            <a:ext cx="2166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0">
                <a:solidFill>
                  <a:srgbClr val="C00000"/>
                </a:solidFill>
                <a:latin typeface="黑体" panose="02010609060101010101" pitchFamily="49" charset="-122"/>
                <a:ea typeface="黑体" panose="02010609060101010101" pitchFamily="49" charset="-122"/>
              </a:rPr>
              <a:t>公用事业</a:t>
            </a:r>
            <a:r>
              <a:rPr lang="zh-CN" altLang="en-US" sz="2400" b="0">
                <a:solidFill>
                  <a:srgbClr val="0066CC"/>
                </a:solidFill>
                <a:latin typeface="黑体" panose="02010609060101010101" pitchFamily="49" charset="-122"/>
                <a:ea typeface="黑体" panose="02010609060101010101" pitchFamily="49" charset="-122"/>
              </a:rPr>
              <a:t>公司</a:t>
            </a:r>
            <a:r>
              <a:rPr lang="zh-CN" altLang="en-US" sz="2400">
                <a:latin typeface="黑体" panose="02010609060101010101" pitchFamily="49" charset="-122"/>
                <a:ea typeface="黑体" panose="02010609060101010101" pitchFamily="49" charset="-122"/>
              </a:rPr>
              <a:t> </a:t>
            </a:r>
            <a:endParaRPr lang="en-US" altLang="zh-CN" sz="2400">
              <a:latin typeface="黑体" panose="02010609060101010101" pitchFamily="49" charset="-122"/>
              <a:ea typeface="黑体" panose="02010609060101010101" pitchFamily="49" charset="-122"/>
            </a:endParaRPr>
          </a:p>
        </p:txBody>
      </p:sp>
      <p:pic>
        <p:nvPicPr>
          <p:cNvPr id="74759" name="图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
        <p:nvSpPr>
          <p:cNvPr id="74761" name="矩形 1"/>
          <p:cNvSpPr>
            <a:spLocks noChangeArrowheads="1"/>
          </p:cNvSpPr>
          <p:nvPr/>
        </p:nvSpPr>
        <p:spPr bwMode="auto">
          <a:xfrm>
            <a:off x="785813" y="3762375"/>
            <a:ext cx="7099300"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lnSpc>
                <a:spcPct val="110000"/>
              </a:lnSpc>
              <a:spcBef>
                <a:spcPct val="0"/>
              </a:spcBef>
              <a:buFont typeface="Arial" panose="020B0604020202020204" pitchFamily="34" charset="0"/>
              <a:buNone/>
            </a:pPr>
            <a:r>
              <a:rPr lang="en-US" altLang="zh-CN" sz="2400"/>
              <a:t>Work in pairs and translate the phrases.</a:t>
            </a:r>
          </a:p>
          <a:p>
            <a:pPr>
              <a:lnSpc>
                <a:spcPct val="110000"/>
              </a:lnSpc>
              <a:spcBef>
                <a:spcPct val="0"/>
              </a:spcBef>
              <a:buFont typeface="Arial" panose="020B0604020202020204" pitchFamily="34" charset="0"/>
              <a:buNone/>
            </a:pPr>
            <a:r>
              <a:rPr lang="en-US" altLang="zh-CN" sz="900"/>
              <a:t> </a:t>
            </a:r>
            <a:endParaRPr lang="en-US" altLang="zh-CN" sz="900" b="0"/>
          </a:p>
          <a:p>
            <a:pPr>
              <a:lnSpc>
                <a:spcPct val="150000"/>
              </a:lnSpc>
              <a:spcBef>
                <a:spcPct val="0"/>
              </a:spcBef>
              <a:buFont typeface="Arial" panose="020B0604020202020204" pitchFamily="34" charset="0"/>
              <a:buNone/>
            </a:pPr>
            <a:r>
              <a:rPr lang="en-US" altLang="zh-CN" sz="2400" b="0"/>
              <a:t>1. bills for utilities</a:t>
            </a:r>
            <a:endParaRPr lang="zh-CN" altLang="en-US" sz="2400" b="0"/>
          </a:p>
          <a:p>
            <a:pPr>
              <a:lnSpc>
                <a:spcPct val="150000"/>
              </a:lnSpc>
              <a:spcBef>
                <a:spcPct val="0"/>
              </a:spcBef>
              <a:buFont typeface="Arial" panose="020B0604020202020204" pitchFamily="34" charset="0"/>
              <a:buNone/>
            </a:pPr>
            <a:r>
              <a:rPr lang="en-US" altLang="zh-CN" sz="2400" b="0"/>
              <a:t>2. domestic utility</a:t>
            </a:r>
            <a:endParaRPr lang="zh-CN" altLang="en-US" sz="2400" b="0"/>
          </a:p>
          <a:p>
            <a:pPr>
              <a:lnSpc>
                <a:spcPct val="150000"/>
              </a:lnSpc>
              <a:spcBef>
                <a:spcPct val="0"/>
              </a:spcBef>
              <a:buFont typeface="Arial" panose="020B0604020202020204" pitchFamily="34" charset="0"/>
              <a:buNone/>
            </a:pPr>
            <a:r>
              <a:rPr lang="en-US" altLang="zh-CN" sz="2400" b="0"/>
              <a:t>3. utility companies</a:t>
            </a:r>
          </a:p>
          <a:p>
            <a:pPr>
              <a:lnSpc>
                <a:spcPct val="150000"/>
              </a:lnSpc>
              <a:spcBef>
                <a:spcPct val="0"/>
              </a:spcBef>
              <a:buFont typeface="Arial" panose="020B0604020202020204" pitchFamily="34" charset="0"/>
              <a:buNone/>
            </a:pPr>
            <a:r>
              <a:rPr lang="en-US" altLang="zh-CN" sz="2400" b="0"/>
              <a:t>    </a:t>
            </a:r>
            <a:endParaRPr lang="en-US" altLang="en-US" sz="2400" b="0"/>
          </a:p>
        </p:txBody>
      </p:sp>
      <p:sp>
        <p:nvSpPr>
          <p:cNvPr id="74762" name="矩形 2"/>
          <p:cNvSpPr>
            <a:spLocks noChangeArrowheads="1"/>
          </p:cNvSpPr>
          <p:nvPr/>
        </p:nvSpPr>
        <p:spPr bwMode="auto">
          <a:xfrm>
            <a:off x="395288" y="6199188"/>
            <a:ext cx="45958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a:t>Word family: utilitarian </a:t>
            </a:r>
            <a:r>
              <a:rPr lang="en-US" altLang="zh-CN" sz="2400" i="1"/>
              <a:t>n. &amp; a.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937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937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93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3710" grpId="0"/>
      <p:bldP spid="1693711" grpId="0"/>
      <p:bldP spid="16937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a:xfrm>
            <a:off x="250825" y="1608138"/>
            <a:ext cx="8642350" cy="5903912"/>
          </a:xfrm>
        </p:spPr>
        <p:txBody>
          <a:bodyPr/>
          <a:lstStyle/>
          <a:p>
            <a:pPr marL="2867025" indent="-2865438" algn="just" eaLnBrk="1" hangingPunct="1">
              <a:buSzPct val="120000"/>
              <a:buFont typeface="Arial" panose="020B0604020202020204" pitchFamily="34" charset="0"/>
              <a:buNone/>
              <a:defRPr/>
            </a:pPr>
            <a:r>
              <a:rPr lang="en-US" altLang="en-US" sz="3200" dirty="0" err="1" smtClean="0">
                <a:latin typeface="Times New Roman" panose="02020603050405020304" pitchFamily="18" charset="0"/>
                <a:ea typeface="宋体" panose="02010600030101010101" pitchFamily="2" charset="-122"/>
                <a:cs typeface="Times New Roman" panose="02020603050405020304" pitchFamily="18" charset="0"/>
              </a:rPr>
              <a:t>salubrity</a:t>
            </a:r>
            <a:r>
              <a:rPr lang="en-US" altLang="zh-CN" sz="3200" dirty="0" smtClean="0">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           </a:t>
            </a:r>
            <a:r>
              <a:rPr lang="en-US" altLang="zh-CN" b="0" i="1" dirty="0" smtClean="0">
                <a:solidFill>
                  <a:srgbClr val="990000"/>
                </a:solidFill>
                <a:latin typeface="Times New Roman" panose="02020603050405020304" pitchFamily="18" charset="0"/>
                <a:cs typeface="Times New Roman" panose="02020603050405020304" pitchFamily="18" charset="0"/>
              </a:rPr>
              <a:t>n. </a:t>
            </a:r>
            <a:r>
              <a:rPr lang="en-US" altLang="zh-CN" b="0" dirty="0" smtClean="0">
                <a:solidFill>
                  <a:srgbClr val="990000"/>
                </a:solidFill>
                <a:latin typeface="Times New Roman" panose="02020603050405020304" pitchFamily="18" charset="0"/>
                <a:cs typeface="Times New Roman" panose="02020603050405020304" pitchFamily="18" charset="0"/>
              </a:rPr>
              <a:t>[U]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the quality of being favourable to health or</a:t>
            </a:r>
            <a:r>
              <a:rPr lang="en-US" altLang="zh-CN" b="0" dirty="0" smtClean="0">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well-being</a:t>
            </a:r>
            <a:r>
              <a:rPr lang="en-US" altLang="zh-CN" b="0" dirty="0" smtClean="0">
                <a:latin typeface="Times New Roman" panose="02020603050405020304" pitchFamily="18" charset="0"/>
                <a:cs typeface="Times New Roman" panose="02020603050405020304" pitchFamily="18" charset="0"/>
              </a:rPr>
              <a:t>  </a:t>
            </a:r>
            <a:r>
              <a:rPr lang="zh-CN" altLang="en-US" sz="2400" b="0" dirty="0" smtClean="0">
                <a:solidFill>
                  <a:schemeClr val="hlink"/>
                </a:solidFill>
                <a:latin typeface="Times New Roman" panose="02020603050405020304" pitchFamily="18" charset="0"/>
                <a:cs typeface="Times New Roman" panose="02020603050405020304" pitchFamily="18" charset="0"/>
              </a:rPr>
              <a:t>有益健康</a:t>
            </a:r>
            <a:r>
              <a:rPr lang="zh-CN" altLang="en-US" sz="2400" b="0" dirty="0">
                <a:solidFill>
                  <a:schemeClr val="hlink"/>
                </a:solidFill>
                <a:latin typeface="Times New Roman" panose="02020603050405020304" pitchFamily="18" charset="0"/>
                <a:cs typeface="Times New Roman" panose="02020603050405020304" pitchFamily="18" charset="0"/>
              </a:rPr>
              <a:t>；强身</a:t>
            </a:r>
            <a:endParaRPr lang="zh-CN" altLang="en-US" sz="2400" b="0" dirty="0" smtClean="0">
              <a:solidFill>
                <a:schemeClr val="hlink"/>
              </a:solidFill>
              <a:latin typeface="Times New Roman" panose="02020603050405020304" pitchFamily="18" charset="0"/>
              <a:cs typeface="Times New Roman" panose="02020603050405020304" pitchFamily="18" charset="0"/>
            </a:endParaRPr>
          </a:p>
          <a:p>
            <a:pPr marL="180975" indent="-179388" algn="just" eaLnBrk="1" hangingPunct="1">
              <a:buSzPct val="120000"/>
              <a:buFont typeface="Arial" panose="020B0604020202020204" pitchFamily="34" charset="0"/>
              <a:buNone/>
              <a:defRPr/>
            </a:pPr>
            <a:r>
              <a:rPr lang="en-US" altLang="zh-CN" b="0" i="1" dirty="0" smtClean="0">
                <a:latin typeface="Times New Roman" panose="02020603050405020304" pitchFamily="18" charset="0"/>
                <a:cs typeface="Times New Roman" panose="02020603050405020304" pitchFamily="18" charset="0"/>
              </a:rPr>
              <a:t>e.g. </a:t>
            </a:r>
          </a:p>
          <a:p>
            <a:pPr marL="180975" indent="-179388" algn="just" eaLnBrk="1" hangingPunct="1">
              <a:buSzPct val="120000"/>
              <a:buFont typeface="Arial" panose="020B0604020202020204" pitchFamily="34" charset="0"/>
              <a:buNone/>
              <a:defRPr/>
            </a:pPr>
            <a:r>
              <a:rPr lang="en-US" altLang="zh-CN" b="0" dirty="0">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  The </a:t>
            </a:r>
            <a:r>
              <a:rPr lang="en-US" altLang="zh-CN" dirty="0" smtClean="0">
                <a:latin typeface="Times New Roman" panose="02020603050405020304" pitchFamily="18" charset="0"/>
                <a:cs typeface="Times New Roman" panose="02020603050405020304" pitchFamily="18" charset="0"/>
              </a:rPr>
              <a:t>salubrity</a:t>
            </a:r>
            <a:r>
              <a:rPr lang="en-US" altLang="zh-CN" b="0" dirty="0" smtClean="0">
                <a:latin typeface="Times New Roman" panose="02020603050405020304" pitchFamily="18" charset="0"/>
                <a:cs typeface="Times New Roman" panose="02020603050405020304" pitchFamily="18" charset="0"/>
              </a:rPr>
              <a:t> of cold bath is not known to us all. </a:t>
            </a:r>
          </a:p>
          <a:p>
            <a:pPr marL="180975" indent="-179388" algn="just" eaLnBrk="1" hangingPunct="1">
              <a:buSzPct val="120000"/>
              <a:buFont typeface="Arial" panose="020B0604020202020204" pitchFamily="34" charset="0"/>
              <a:buNone/>
              <a:defRPr/>
            </a:pPr>
            <a:r>
              <a:rPr lang="en-US" altLang="zh-CN" b="0" dirty="0" smtClean="0">
                <a:latin typeface="Times New Roman" panose="02020603050405020304" pitchFamily="18" charset="0"/>
                <a:cs typeface="Times New Roman" panose="02020603050405020304" pitchFamily="18" charset="0"/>
              </a:rPr>
              <a:t>    </a:t>
            </a:r>
            <a:r>
              <a:rPr lang="zh-CN" altLang="en-US" sz="2400" b="0" dirty="0" smtClean="0">
                <a:solidFill>
                  <a:schemeClr val="hlink"/>
                </a:solidFill>
                <a:latin typeface="Times New Roman" panose="02020603050405020304" pitchFamily="18" charset="0"/>
                <a:cs typeface="Times New Roman" panose="02020603050405020304" pitchFamily="18" charset="0"/>
              </a:rPr>
              <a:t>冷水浴有益于健康并不为我们所有人知晓。</a:t>
            </a:r>
            <a:r>
              <a:rPr lang="en-US" altLang="zh-CN" b="0" dirty="0" smtClean="0">
                <a:latin typeface="Times New Roman" panose="02020603050405020304" pitchFamily="18" charset="0"/>
                <a:cs typeface="Times New Roman" panose="02020603050405020304" pitchFamily="18" charset="0"/>
              </a:rPr>
              <a:t> </a:t>
            </a:r>
          </a:p>
          <a:p>
            <a:pPr marL="180975" indent="-179388" algn="just" eaLnBrk="1" hangingPunct="1">
              <a:buSzPct val="120000"/>
              <a:buFont typeface="Arial" panose="020B0604020202020204" pitchFamily="34" charset="0"/>
              <a:buNone/>
              <a:defRPr/>
            </a:pPr>
            <a:r>
              <a:rPr lang="en-US" altLang="zh-CN" b="0" dirty="0">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   Going for exercise often can improve one’s </a:t>
            </a:r>
            <a:r>
              <a:rPr lang="en-US" altLang="zh-CN" dirty="0" smtClean="0">
                <a:latin typeface="Times New Roman" panose="02020603050405020304" pitchFamily="18" charset="0"/>
                <a:cs typeface="Times New Roman" panose="02020603050405020304" pitchFamily="18" charset="0"/>
              </a:rPr>
              <a:t>salubrity</a:t>
            </a:r>
            <a:r>
              <a:rPr lang="en-US" altLang="zh-CN" b="0" dirty="0" smtClean="0">
                <a:latin typeface="Times New Roman" panose="02020603050405020304" pitchFamily="18" charset="0"/>
                <a:cs typeface="Times New Roman" panose="02020603050405020304" pitchFamily="18" charset="0"/>
              </a:rPr>
              <a:t>. </a:t>
            </a:r>
          </a:p>
          <a:p>
            <a:pPr marL="180975" indent="-179388" algn="just" eaLnBrk="1" hangingPunct="1">
              <a:buSzPct val="120000"/>
              <a:buFont typeface="Arial" panose="020B0604020202020204" pitchFamily="34" charset="0"/>
              <a:buNone/>
              <a:defRPr/>
            </a:pPr>
            <a:r>
              <a:rPr lang="zh-CN" altLang="en-US" b="0" dirty="0" smtClean="0">
                <a:latin typeface="Times New Roman" panose="02020603050405020304" pitchFamily="18" charset="0"/>
                <a:cs typeface="Times New Roman" panose="02020603050405020304" pitchFamily="18" charset="0"/>
              </a:rPr>
              <a:t>    </a:t>
            </a:r>
            <a:r>
              <a:rPr lang="zh-CN" altLang="en-US" sz="2400" b="0" dirty="0" smtClean="0">
                <a:solidFill>
                  <a:schemeClr val="hlink"/>
                </a:solidFill>
                <a:latin typeface="Times New Roman" panose="02020603050405020304" pitchFamily="18" charset="0"/>
                <a:cs typeface="Times New Roman" panose="02020603050405020304" pitchFamily="18" charset="0"/>
              </a:rPr>
              <a:t>经常锻炼身体能够增进健康。</a:t>
            </a:r>
            <a:endParaRPr lang="en-US" altLang="zh-CN" sz="2400" b="0" dirty="0" smtClean="0">
              <a:solidFill>
                <a:schemeClr val="hlink"/>
              </a:solidFill>
              <a:latin typeface="Times New Roman" panose="02020603050405020304" pitchFamily="18" charset="0"/>
              <a:cs typeface="Times New Roman" panose="02020603050405020304" pitchFamily="18" charset="0"/>
            </a:endParaRPr>
          </a:p>
          <a:p>
            <a:pPr marL="180975" indent="-179388" algn="just" eaLnBrk="1" hangingPunct="1">
              <a:buSzPct val="120000"/>
              <a:buFont typeface="Arial" panose="020B0604020202020204" pitchFamily="34" charset="0"/>
              <a:buNone/>
              <a:defRPr/>
            </a:pPr>
            <a:endParaRPr lang="en-US" altLang="zh-CN" b="0" dirty="0" smtClean="0">
              <a:solidFill>
                <a:schemeClr val="accent6">
                  <a:lumMod val="50000"/>
                </a:schemeClr>
              </a:solidFill>
              <a:latin typeface="Times New Roman" panose="02020603050405020304" pitchFamily="18" charset="0"/>
              <a:cs typeface="Times New Roman" panose="02020603050405020304" pitchFamily="18" charset="0"/>
            </a:endParaRPr>
          </a:p>
          <a:p>
            <a:pPr marL="180975" indent="-179388" algn="just" eaLnBrk="1" hangingPunct="1">
              <a:buSzPct val="120000"/>
              <a:buFont typeface="Arial" panose="020B0604020202020204" pitchFamily="34" charset="0"/>
              <a:buNone/>
              <a:defRPr/>
            </a:pPr>
            <a:r>
              <a:rPr lang="en-US" altLang="zh-CN" b="0" dirty="0" smtClean="0">
                <a:solidFill>
                  <a:schemeClr val="accent6">
                    <a:lumMod val="50000"/>
                  </a:schemeClr>
                </a:solidFill>
                <a:latin typeface="Times New Roman" panose="02020603050405020304" pitchFamily="18" charset="0"/>
                <a:cs typeface="Times New Roman" panose="02020603050405020304" pitchFamily="18" charset="0"/>
              </a:rPr>
              <a:t>Word family: </a:t>
            </a:r>
            <a:r>
              <a:rPr lang="en-US" altLang="zh-CN" b="0" dirty="0" smtClean="0">
                <a:latin typeface="Times New Roman" panose="02020603050405020304" pitchFamily="18" charset="0"/>
                <a:cs typeface="Times New Roman" panose="02020603050405020304" pitchFamily="18" charset="0"/>
              </a:rPr>
              <a:t>salubrious </a:t>
            </a:r>
            <a:r>
              <a:rPr lang="en-US" altLang="zh-CN" b="0" i="1" dirty="0" smtClean="0">
                <a:solidFill>
                  <a:srgbClr val="990000"/>
                </a:solidFill>
                <a:latin typeface="Times New Roman" panose="02020603050405020304" pitchFamily="18" charset="0"/>
                <a:cs typeface="Times New Roman" panose="02020603050405020304" pitchFamily="18" charset="0"/>
              </a:rPr>
              <a:t>a.</a:t>
            </a:r>
          </a:p>
          <a:p>
            <a:pPr marL="180975" indent="-179388" algn="just" eaLnBrk="1" hangingPunct="1">
              <a:buSzPct val="120000"/>
              <a:buFont typeface="Arial" panose="020B0604020202020204" pitchFamily="34" charset="0"/>
              <a:buNone/>
              <a:defRPr/>
            </a:pPr>
            <a:r>
              <a:rPr lang="en-US" altLang="zh-CN" b="0" dirty="0" smtClean="0">
                <a:solidFill>
                  <a:schemeClr val="accent6">
                    <a:lumMod val="50000"/>
                  </a:schemeClr>
                </a:solidFill>
                <a:latin typeface="Times New Roman" panose="02020603050405020304" pitchFamily="18" charset="0"/>
                <a:cs typeface="Times New Roman" panose="02020603050405020304" pitchFamily="18" charset="0"/>
              </a:rPr>
              <a:t>Antonym: </a:t>
            </a:r>
            <a:r>
              <a:rPr lang="en-US" altLang="zh-CN" b="0" dirty="0" smtClean="0">
                <a:latin typeface="Times New Roman" panose="02020603050405020304" pitchFamily="18" charset="0"/>
                <a:cs typeface="Times New Roman" panose="02020603050405020304" pitchFamily="18" charset="0"/>
              </a:rPr>
              <a:t>insalubrity </a:t>
            </a:r>
            <a:r>
              <a:rPr lang="zh-CN" altLang="en-US" sz="2400" b="0" dirty="0" smtClean="0">
                <a:solidFill>
                  <a:schemeClr val="hlink"/>
                </a:solidFill>
                <a:latin typeface="Times New Roman" panose="02020603050405020304" pitchFamily="18" charset="0"/>
                <a:cs typeface="Times New Roman" panose="02020603050405020304" pitchFamily="18" charset="0"/>
              </a:rPr>
              <a:t>有碍健康，不健康</a:t>
            </a:r>
          </a:p>
        </p:txBody>
      </p:sp>
      <p:sp>
        <p:nvSpPr>
          <p:cNvPr id="76803" name="文本框 3"/>
          <p:cNvSpPr txBox="1">
            <a:spLocks noChangeArrowheads="1"/>
          </p:cNvSpPr>
          <p:nvPr/>
        </p:nvSpPr>
        <p:spPr bwMode="auto">
          <a:xfrm>
            <a:off x="166688" y="69850"/>
            <a:ext cx="337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en-US" sz="2400">
                <a:solidFill>
                  <a:schemeClr val="bg1"/>
                </a:solidFill>
                <a:latin typeface="Arial Black" panose="020B0A04020102020204" pitchFamily="34" charset="0"/>
                <a:sym typeface="宋体" panose="02010600030101010101" pitchFamily="2" charset="-122"/>
              </a:rPr>
              <a:t>Words &amp; Phrases</a:t>
            </a:r>
          </a:p>
        </p:txBody>
      </p:sp>
      <p:pic>
        <p:nvPicPr>
          <p:cNvPr id="7680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773238"/>
            <a:ext cx="12969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图片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dissolve">
                                      <p:cBhvr>
                                        <p:cTn id="17" dur="500"/>
                                        <p:tgtEl>
                                          <p:spTgt spid="7">
                                            <p:txEl>
                                              <p:pRg st="7" end="7"/>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8" end="8"/>
                                            </p:txEl>
                                          </p:spTgt>
                                        </p:tgtEl>
                                        <p:attrNameLst>
                                          <p:attrName>style.visibility</p:attrName>
                                        </p:attrNameLst>
                                      </p:cBhvr>
                                      <p:to>
                                        <p:strVal val="visible"/>
                                      </p:to>
                                    </p:set>
                                    <p:animEffect transition="in" filter="dissolve">
                                      <p:cBhvr>
                                        <p:cTn id="22"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endParaRPr lang="zh-CN" altLang="en-US" smtClean="0"/>
          </a:p>
        </p:txBody>
      </p:sp>
      <p:sp>
        <p:nvSpPr>
          <p:cNvPr id="7171" name="内容占位符 2"/>
          <p:cNvSpPr>
            <a:spLocks noGrp="1"/>
          </p:cNvSpPr>
          <p:nvPr>
            <p:ph idx="1"/>
          </p:nvPr>
        </p:nvSpPr>
        <p:spPr/>
        <p:txBody>
          <a:bodyPr/>
          <a:lstStyle/>
          <a:p>
            <a:endParaRPr lang="zh-CN" altLang="en-US" smtClean="0"/>
          </a:p>
        </p:txBody>
      </p:sp>
      <p:pic>
        <p:nvPicPr>
          <p:cNvPr id="717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8275"/>
            <a:ext cx="8418513"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908175" y="525463"/>
            <a:ext cx="4967288" cy="769937"/>
          </a:xfrm>
          <a:prstGeom prst="rect">
            <a:avLst/>
          </a:prstGeom>
          <a:noFill/>
        </p:spPr>
        <p:txBody>
          <a:bodyPr>
            <a:spAutoFit/>
          </a:bodyPr>
          <a:lstStyle/>
          <a:p>
            <a:pPr>
              <a:defRPr/>
            </a:pPr>
            <a:r>
              <a:rPr lang="en-US" altLang="zh-CN" sz="4400" dirty="0">
                <a:solidFill>
                  <a:schemeClr val="bg1">
                    <a:lumMod val="95000"/>
                  </a:schemeClr>
                </a:solidFill>
              </a:rPr>
              <a:t>Warm-up</a:t>
            </a:r>
            <a:endParaRPr lang="zh-CN" altLang="en-US" sz="4400" dirty="0">
              <a:solidFill>
                <a:schemeClr val="bg1">
                  <a:lumMod val="95000"/>
                </a:schemeClr>
              </a:solidFill>
            </a:endParaRPr>
          </a:p>
        </p:txBody>
      </p:sp>
      <p:pic>
        <p:nvPicPr>
          <p:cNvPr id="7174"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2275" y="1784350"/>
            <a:ext cx="8418513" cy="486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8181" name="Rectangle 5"/>
          <p:cNvSpPr>
            <a:spLocks noGrp="1"/>
          </p:cNvSpPr>
          <p:nvPr>
            <p:ph type="title"/>
          </p:nvPr>
        </p:nvSpPr>
        <p:spPr>
          <a:xfrm>
            <a:off x="277813" y="1473200"/>
            <a:ext cx="2349500" cy="1143000"/>
          </a:xfrm>
        </p:spPr>
        <p:txBody>
          <a:bodyPr/>
          <a:lstStyle/>
          <a:p>
            <a:pPr algn="l">
              <a:defRPr/>
            </a:pPr>
            <a:r>
              <a:rPr lang="en-US" altLang="zh-CN" dirty="0" smtClean="0">
                <a:solidFill>
                  <a:schemeClr val="tx1">
                    <a:lumMod val="95000"/>
                    <a:lumOff val="5000"/>
                  </a:schemeClr>
                </a:solidFill>
              </a:rPr>
              <a:t>medieval</a:t>
            </a:r>
            <a:endParaRPr lang="en-US" altLang="zh-CN" i="1" dirty="0" smtClean="0">
              <a:solidFill>
                <a:schemeClr val="tx1">
                  <a:lumMod val="95000"/>
                  <a:lumOff val="5000"/>
                </a:schemeClr>
              </a:solidFill>
            </a:endParaRPr>
          </a:p>
        </p:txBody>
      </p:sp>
      <p:sp>
        <p:nvSpPr>
          <p:cNvPr id="77827" name="Rectangle 7"/>
          <p:cNvSpPr>
            <a:spLocks noGrp="1" noChangeAspect="1"/>
          </p:cNvSpPr>
          <p:nvPr>
            <p:ph type="body" idx="1"/>
          </p:nvPr>
        </p:nvSpPr>
        <p:spPr>
          <a:xfrm>
            <a:off x="2643188" y="1847850"/>
            <a:ext cx="6059487" cy="1108075"/>
          </a:xfrm>
        </p:spPr>
        <p:txBody>
          <a:bodyPr/>
          <a:lstStyle/>
          <a:p>
            <a:pPr marL="622300" indent="-622300">
              <a:lnSpc>
                <a:spcPct val="90000"/>
              </a:lnSpc>
              <a:buFont typeface="Arial" panose="020B0604020202020204" pitchFamily="34" charset="0"/>
              <a:buNone/>
            </a:pPr>
            <a:r>
              <a:rPr lang="en-US" altLang="zh-CN" sz="2400" b="0" i="1" smtClean="0"/>
              <a:t>adj.</a:t>
            </a:r>
            <a:r>
              <a:rPr lang="en-US" altLang="zh-CN" sz="2400" b="0" smtClean="0"/>
              <a:t> relating to the period of European history between about the year 476 AD and the year AD 1500</a:t>
            </a:r>
          </a:p>
        </p:txBody>
      </p:sp>
      <p:sp>
        <p:nvSpPr>
          <p:cNvPr id="77828" name="Rectangle 28"/>
          <p:cNvSpPr>
            <a:spLocks noChangeAspect="1"/>
          </p:cNvSpPr>
          <p:nvPr/>
        </p:nvSpPr>
        <p:spPr bwMode="auto">
          <a:xfrm>
            <a:off x="395288" y="3314700"/>
            <a:ext cx="82296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lnSpc>
                <a:spcPct val="90000"/>
              </a:lnSpc>
              <a:spcBef>
                <a:spcPct val="0"/>
              </a:spcBef>
              <a:buFont typeface="Arial" panose="020B0604020202020204" pitchFamily="34" charset="0"/>
              <a:buNone/>
            </a:pPr>
            <a:r>
              <a:rPr lang="en-US" altLang="zh-CN"/>
              <a:t>Here are two medieval cases. Work in pairs and rewrite them.</a:t>
            </a:r>
          </a:p>
        </p:txBody>
      </p:sp>
      <p:sp>
        <p:nvSpPr>
          <p:cNvPr id="77829" name="Rectangle 29"/>
          <p:cNvSpPr>
            <a:spLocks noChangeAspect="1"/>
          </p:cNvSpPr>
          <p:nvPr/>
        </p:nvSpPr>
        <p:spPr bwMode="auto">
          <a:xfrm>
            <a:off x="528638" y="4365625"/>
            <a:ext cx="8229600"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0"/>
              <a:t>1. In the Medieval times adults were forbidden four-footed flesh (meat) on Friday – only fish.</a:t>
            </a:r>
          </a:p>
          <a:p>
            <a:pPr>
              <a:buFont typeface="Arial" panose="020B0604020202020204" pitchFamily="34" charset="0"/>
              <a:buNone/>
            </a:pPr>
            <a:r>
              <a:rPr lang="en-US" altLang="zh-CN" sz="2400" b="0"/>
              <a:t>    </a:t>
            </a:r>
            <a:r>
              <a:rPr lang="en-US" altLang="zh-CN" sz="2400" b="0">
                <a:solidFill>
                  <a:srgbClr val="0066CC"/>
                </a:solidFill>
              </a:rPr>
              <a:t>Only fish were available to adults as a source of protein on Friday in the medieval times, as four-footed flesh (meat) were forbidden to have.</a:t>
            </a:r>
            <a:endParaRPr lang="en-US" altLang="en-US" sz="2400" b="0">
              <a:solidFill>
                <a:srgbClr val="0066CC"/>
              </a:solidFill>
            </a:endParaRPr>
          </a:p>
        </p:txBody>
      </p:sp>
      <p:pic>
        <p:nvPicPr>
          <p:cNvPr id="77830" name="图片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本框 18"/>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0229" name="Rectangle 5"/>
          <p:cNvSpPr>
            <a:spLocks noGrp="1"/>
          </p:cNvSpPr>
          <p:nvPr>
            <p:ph type="title"/>
          </p:nvPr>
        </p:nvSpPr>
        <p:spPr>
          <a:xfrm>
            <a:off x="317500" y="1385888"/>
            <a:ext cx="8229600" cy="1143000"/>
          </a:xfrm>
        </p:spPr>
        <p:txBody>
          <a:bodyPr/>
          <a:lstStyle/>
          <a:p>
            <a:pPr algn="l">
              <a:defRPr/>
            </a:pPr>
            <a:r>
              <a:rPr lang="en-US" altLang="zh-CN" dirty="0" smtClean="0">
                <a:solidFill>
                  <a:schemeClr val="tx1">
                    <a:lumMod val="95000"/>
                    <a:lumOff val="5000"/>
                  </a:schemeClr>
                </a:solidFill>
              </a:rPr>
              <a:t>medieval</a:t>
            </a:r>
            <a:endParaRPr lang="en-US" altLang="zh-CN" i="1" dirty="0" smtClean="0">
              <a:solidFill>
                <a:schemeClr val="tx1">
                  <a:lumMod val="95000"/>
                  <a:lumOff val="5000"/>
                </a:schemeClr>
              </a:solidFill>
            </a:endParaRPr>
          </a:p>
        </p:txBody>
      </p:sp>
      <p:sp>
        <p:nvSpPr>
          <p:cNvPr id="1774599" name="Rectangle 7"/>
          <p:cNvSpPr>
            <a:spLocks noGrp="1" noChangeAspect="1"/>
          </p:cNvSpPr>
          <p:nvPr>
            <p:ph type="body" sz="half" idx="1"/>
          </p:nvPr>
        </p:nvSpPr>
        <p:spPr>
          <a:xfrm>
            <a:off x="317500" y="2365375"/>
            <a:ext cx="4684713" cy="4221163"/>
          </a:xfrm>
        </p:spPr>
        <p:txBody>
          <a:bodyPr/>
          <a:lstStyle/>
          <a:p>
            <a:pPr marL="355600" indent="-355600">
              <a:buFont typeface="Arial" panose="020B0604020202020204" pitchFamily="34" charset="0"/>
              <a:buNone/>
            </a:pPr>
            <a:r>
              <a:rPr lang="en-US" altLang="zh-CN" sz="2400" b="0" smtClean="0"/>
              <a:t>2. Medieval Europe was far from unified; it was a large geographical region divided into smaller and culturally diverse political units.</a:t>
            </a:r>
            <a:r>
              <a:rPr lang="en-US" altLang="zh-CN" sz="2400" smtClean="0"/>
              <a:t> </a:t>
            </a:r>
          </a:p>
          <a:p>
            <a:pPr marL="355600" indent="-355600">
              <a:buFont typeface="Arial" panose="020B0604020202020204" pitchFamily="34" charset="0"/>
              <a:buNone/>
            </a:pPr>
            <a:r>
              <a:rPr lang="en-US" altLang="zh-CN" sz="2400" b="0" smtClean="0">
                <a:solidFill>
                  <a:srgbClr val="0066CC"/>
                </a:solidFill>
              </a:rPr>
              <a:t>    A large geographical region divided into smaller and culturally diverse political units, Medieval Europe was far from unified. </a:t>
            </a:r>
            <a:endParaRPr lang="en-US" altLang="en-US" sz="2400" b="0" smtClean="0">
              <a:solidFill>
                <a:srgbClr val="0066CC"/>
              </a:solidFill>
              <a:ea typeface="宋体" panose="02010600030101010101" pitchFamily="2" charset="-122"/>
            </a:endParaRPr>
          </a:p>
        </p:txBody>
      </p:sp>
      <p:pic>
        <p:nvPicPr>
          <p:cNvPr id="1774605" name="Picture 13" descr="midage5">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t="6575"/>
          <a:stretch>
            <a:fillRect/>
          </a:stretch>
        </p:blipFill>
        <p:spPr bwMode="auto">
          <a:xfrm>
            <a:off x="5148263" y="2654300"/>
            <a:ext cx="3675062" cy="347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4606" name="Rectangle 14"/>
          <p:cNvSpPr>
            <a:spLocks noChangeArrowheads="1"/>
          </p:cNvSpPr>
          <p:nvPr/>
        </p:nvSpPr>
        <p:spPr bwMode="auto">
          <a:xfrm>
            <a:off x="5364163" y="5876925"/>
            <a:ext cx="17065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600" b="0">
                <a:solidFill>
                  <a:srgbClr val="CC0000"/>
                </a:solidFill>
              </a:rPr>
              <a:t>Medieval Europe</a:t>
            </a:r>
            <a:endParaRPr lang="zh-CN" altLang="en-US" sz="1600" b="0">
              <a:solidFill>
                <a:srgbClr val="CC0000"/>
              </a:solidFill>
            </a:endParaRPr>
          </a:p>
        </p:txBody>
      </p:sp>
      <p:pic>
        <p:nvPicPr>
          <p:cNvPr id="79878" name="图片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459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746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74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4599" grpId="0" build="p"/>
      <p:bldP spid="1774606" grpId="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2277" name="Rectangle 5"/>
          <p:cNvSpPr>
            <a:spLocks noGrp="1"/>
          </p:cNvSpPr>
          <p:nvPr>
            <p:ph type="title"/>
          </p:nvPr>
        </p:nvSpPr>
        <p:spPr>
          <a:xfrm>
            <a:off x="323850" y="1466850"/>
            <a:ext cx="2159000" cy="1143000"/>
          </a:xfrm>
        </p:spPr>
        <p:txBody>
          <a:bodyPr/>
          <a:lstStyle/>
          <a:p>
            <a:pPr algn="l">
              <a:defRPr/>
            </a:pPr>
            <a:r>
              <a:rPr lang="en-US" altLang="zh-CN" dirty="0" smtClean="0">
                <a:solidFill>
                  <a:schemeClr val="tx1">
                    <a:lumMod val="95000"/>
                    <a:lumOff val="5000"/>
                  </a:schemeClr>
                </a:solidFill>
              </a:rPr>
              <a:t>gigantic</a:t>
            </a:r>
            <a:endParaRPr lang="en-US" altLang="zh-CN" i="1" dirty="0" smtClean="0">
              <a:solidFill>
                <a:schemeClr val="tx1">
                  <a:lumMod val="95000"/>
                  <a:lumOff val="5000"/>
                </a:schemeClr>
              </a:solidFill>
            </a:endParaRPr>
          </a:p>
        </p:txBody>
      </p:sp>
      <p:sp>
        <p:nvSpPr>
          <p:cNvPr id="81923" name="Rectangle 7"/>
          <p:cNvSpPr>
            <a:spLocks noGrp="1" noChangeAspect="1"/>
          </p:cNvSpPr>
          <p:nvPr>
            <p:ph type="body" idx="1"/>
          </p:nvPr>
        </p:nvSpPr>
        <p:spPr>
          <a:xfrm>
            <a:off x="468313" y="2420938"/>
            <a:ext cx="8518525" cy="1008062"/>
          </a:xfrm>
        </p:spPr>
        <p:txBody>
          <a:bodyPr/>
          <a:lstStyle/>
          <a:p>
            <a:pPr marL="0" indent="0">
              <a:buFont typeface="Arial" panose="020B0604020202020204" pitchFamily="34" charset="0"/>
              <a:buNone/>
            </a:pPr>
            <a:r>
              <a:rPr lang="en-US" altLang="zh-CN" smtClean="0"/>
              <a:t>Work in pairs and make sentences using the phrases provided.</a:t>
            </a:r>
            <a:r>
              <a:rPr lang="en-US" altLang="zh-CN" b="0" smtClean="0"/>
              <a:t>  </a:t>
            </a:r>
            <a:endParaRPr lang="en-US" altLang="en-US" b="0" smtClean="0">
              <a:ea typeface="宋体" panose="02010600030101010101" pitchFamily="2" charset="-122"/>
            </a:endParaRPr>
          </a:p>
        </p:txBody>
      </p:sp>
      <p:sp>
        <p:nvSpPr>
          <p:cNvPr id="81924" name="Rectangle 15"/>
          <p:cNvSpPr>
            <a:spLocks noChangeArrowheads="1"/>
          </p:cNvSpPr>
          <p:nvPr/>
        </p:nvSpPr>
        <p:spPr bwMode="auto">
          <a:xfrm>
            <a:off x="2470150" y="1757363"/>
            <a:ext cx="3619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b="0" i="1"/>
              <a:t>adj.</a:t>
            </a:r>
            <a:r>
              <a:rPr lang="en-US" altLang="zh-CN" b="0"/>
              <a:t> </a:t>
            </a:r>
            <a:r>
              <a:rPr lang="en-US" altLang="en-US" b="0"/>
              <a:t>extremely large</a:t>
            </a:r>
            <a:endParaRPr lang="zh-CN" altLang="en-US" b="0"/>
          </a:p>
        </p:txBody>
      </p:sp>
      <p:sp>
        <p:nvSpPr>
          <p:cNvPr id="1699867" name="Rectangle 27"/>
          <p:cNvSpPr>
            <a:spLocks noChangeAspect="1"/>
          </p:cNvSpPr>
          <p:nvPr/>
        </p:nvSpPr>
        <p:spPr bwMode="auto">
          <a:xfrm>
            <a:off x="476250" y="3573463"/>
            <a:ext cx="851852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b="0"/>
              <a:t>1. April 1; gigantic lie; housing prices</a:t>
            </a:r>
          </a:p>
          <a:p>
            <a:pPr>
              <a:buFont typeface="Arial" panose="020B0604020202020204" pitchFamily="34" charset="0"/>
              <a:buNone/>
            </a:pPr>
            <a:r>
              <a:rPr lang="en-US" altLang="zh-CN" b="0"/>
              <a:t>   </a:t>
            </a:r>
            <a:r>
              <a:rPr lang="en-US" altLang="zh-CN" b="0">
                <a:solidFill>
                  <a:srgbClr val="0066CC"/>
                </a:solidFill>
              </a:rPr>
              <a:t>On</a:t>
            </a:r>
            <a:r>
              <a:rPr lang="en-US" altLang="zh-CN" b="0"/>
              <a:t> </a:t>
            </a:r>
            <a:r>
              <a:rPr lang="en-US" altLang="zh-CN" b="0">
                <a:solidFill>
                  <a:srgbClr val="CC0000"/>
                </a:solidFill>
              </a:rPr>
              <a:t>April 1</a:t>
            </a:r>
            <a:r>
              <a:rPr lang="en-US" altLang="zh-CN" b="0">
                <a:solidFill>
                  <a:srgbClr val="0066CC"/>
                </a:solidFill>
              </a:rPr>
              <a:t>, she told</a:t>
            </a:r>
            <a:r>
              <a:rPr lang="en-US" altLang="zh-CN" b="0"/>
              <a:t> </a:t>
            </a:r>
            <a:r>
              <a:rPr lang="en-US" altLang="zh-CN" b="0">
                <a:solidFill>
                  <a:srgbClr val="CC0000"/>
                </a:solidFill>
              </a:rPr>
              <a:t>a gigantic lie</a:t>
            </a:r>
            <a:r>
              <a:rPr lang="en-US" altLang="zh-CN" b="0"/>
              <a:t> </a:t>
            </a:r>
            <a:r>
              <a:rPr lang="en-US" altLang="zh-CN" b="0">
                <a:solidFill>
                  <a:srgbClr val="0066CC"/>
                </a:solidFill>
              </a:rPr>
              <a:t>by saying the</a:t>
            </a:r>
            <a:r>
              <a:rPr lang="en-US" altLang="zh-CN" b="0"/>
              <a:t> </a:t>
            </a:r>
            <a:r>
              <a:rPr lang="en-US" altLang="zh-CN" b="0">
                <a:solidFill>
                  <a:srgbClr val="CC0000"/>
                </a:solidFill>
              </a:rPr>
              <a:t>housing prices</a:t>
            </a:r>
            <a:r>
              <a:rPr lang="en-US" altLang="zh-CN" b="0"/>
              <a:t> </a:t>
            </a:r>
            <a:r>
              <a:rPr lang="en-US" altLang="zh-CN" b="0">
                <a:solidFill>
                  <a:srgbClr val="0066CC"/>
                </a:solidFill>
              </a:rPr>
              <a:t>would drop dramatically that very day.</a:t>
            </a:r>
          </a:p>
          <a:p>
            <a:pPr>
              <a:buFont typeface="Arial" panose="020B0604020202020204" pitchFamily="34" charset="0"/>
              <a:buNone/>
            </a:pPr>
            <a:r>
              <a:rPr lang="en-US" altLang="zh-CN" b="0"/>
              <a:t>2. slum; a gigantic rubbish heap</a:t>
            </a:r>
          </a:p>
          <a:p>
            <a:pPr>
              <a:buFont typeface="Arial" panose="020B0604020202020204" pitchFamily="34" charset="0"/>
              <a:buNone/>
            </a:pPr>
            <a:r>
              <a:rPr lang="en-US" altLang="zh-CN" b="0"/>
              <a:t>    </a:t>
            </a:r>
            <a:r>
              <a:rPr lang="en-US" altLang="zh-CN" b="0">
                <a:solidFill>
                  <a:srgbClr val="0066CC"/>
                </a:solidFill>
              </a:rPr>
              <a:t>The</a:t>
            </a:r>
            <a:r>
              <a:rPr lang="en-US" altLang="zh-CN" b="0"/>
              <a:t> </a:t>
            </a:r>
            <a:r>
              <a:rPr lang="en-US" altLang="zh-CN" b="0">
                <a:solidFill>
                  <a:srgbClr val="CC0000"/>
                </a:solidFill>
              </a:rPr>
              <a:t>slum</a:t>
            </a:r>
            <a:r>
              <a:rPr lang="en-US" altLang="zh-CN" b="0"/>
              <a:t> </a:t>
            </a:r>
            <a:r>
              <a:rPr lang="en-US" altLang="zh-CN" b="0">
                <a:solidFill>
                  <a:srgbClr val="0066CC"/>
                </a:solidFill>
              </a:rPr>
              <a:t>looked like</a:t>
            </a:r>
            <a:r>
              <a:rPr lang="en-US" altLang="zh-CN" b="0"/>
              <a:t> </a:t>
            </a:r>
            <a:r>
              <a:rPr lang="en-US" altLang="zh-CN" b="0">
                <a:solidFill>
                  <a:srgbClr val="CC0000"/>
                </a:solidFill>
              </a:rPr>
              <a:t>a gigantic rubbish heap</a:t>
            </a:r>
            <a:r>
              <a:rPr lang="en-US" altLang="zh-CN" b="0">
                <a:solidFill>
                  <a:srgbClr val="0066CC"/>
                </a:solidFill>
              </a:rPr>
              <a:t>.</a:t>
            </a:r>
          </a:p>
          <a:p>
            <a:pPr>
              <a:buFont typeface="Arial" panose="020B0604020202020204" pitchFamily="34" charset="0"/>
              <a:buNone/>
            </a:pPr>
            <a:r>
              <a:rPr lang="en-US" altLang="zh-CN" b="0"/>
              <a:t>   </a:t>
            </a:r>
            <a:endParaRPr lang="en-US" altLang="en-US" b="0"/>
          </a:p>
        </p:txBody>
      </p:sp>
      <p:pic>
        <p:nvPicPr>
          <p:cNvPr id="81926" name="图片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本框 18"/>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9986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998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67" grpId="0" build="p"/>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60263" name="Rectangle 7"/>
          <p:cNvSpPr>
            <a:spLocks noGrp="1" noChangeAspect="1"/>
          </p:cNvSpPr>
          <p:nvPr>
            <p:ph type="body" idx="1"/>
          </p:nvPr>
        </p:nvSpPr>
        <p:spPr>
          <a:xfrm>
            <a:off x="611188" y="2060575"/>
            <a:ext cx="8229600" cy="4525963"/>
          </a:xfrm>
        </p:spPr>
        <p:txBody>
          <a:bodyPr/>
          <a:lstStyle/>
          <a:p>
            <a:pPr>
              <a:buFont typeface="Arial" panose="020B0604020202020204" pitchFamily="34" charset="0"/>
              <a:buNone/>
            </a:pPr>
            <a:r>
              <a:rPr lang="en-US" altLang="zh-CN" b="0" smtClean="0"/>
              <a:t>3. the allied forces; gigantic humanitarian operation</a:t>
            </a:r>
          </a:p>
          <a:p>
            <a:pPr>
              <a:buFont typeface="Arial" panose="020B0604020202020204" pitchFamily="34" charset="0"/>
              <a:buNone/>
            </a:pPr>
            <a:r>
              <a:rPr lang="en-US" altLang="zh-CN" b="0" smtClean="0">
                <a:solidFill>
                  <a:srgbClr val="CC0000"/>
                </a:solidFill>
              </a:rPr>
              <a:t>   The allied forces</a:t>
            </a:r>
            <a:r>
              <a:rPr lang="en-US" altLang="zh-CN" b="0" smtClean="0"/>
              <a:t> </a:t>
            </a:r>
            <a:r>
              <a:rPr lang="en-US" altLang="zh-CN" b="0" smtClean="0">
                <a:solidFill>
                  <a:srgbClr val="0066CC"/>
                </a:solidFill>
              </a:rPr>
              <a:t>have accomplished this</a:t>
            </a:r>
            <a:r>
              <a:rPr lang="en-US" altLang="zh-CN" b="0" smtClean="0"/>
              <a:t> </a:t>
            </a:r>
            <a:r>
              <a:rPr lang="en-US" altLang="zh-CN" b="0" smtClean="0">
                <a:solidFill>
                  <a:srgbClr val="CC0000"/>
                </a:solidFill>
              </a:rPr>
              <a:t>gigantic humanitarian operation</a:t>
            </a:r>
            <a:r>
              <a:rPr lang="en-US" altLang="zh-CN" b="0" smtClean="0">
                <a:solidFill>
                  <a:srgbClr val="0066CC"/>
                </a:solidFill>
              </a:rPr>
              <a:t>. </a:t>
            </a:r>
          </a:p>
          <a:p>
            <a:pPr>
              <a:buFont typeface="Arial" panose="020B0604020202020204" pitchFamily="34" charset="0"/>
              <a:buNone/>
            </a:pPr>
            <a:r>
              <a:rPr lang="en-US" altLang="zh-CN" b="0" smtClean="0"/>
              <a:t>4. gigantic screens; light up</a:t>
            </a:r>
          </a:p>
          <a:p>
            <a:pPr>
              <a:buFont typeface="Arial" panose="020B0604020202020204" pitchFamily="34" charset="0"/>
              <a:buNone/>
            </a:pPr>
            <a:r>
              <a:rPr lang="en-US" altLang="zh-CN" b="0" smtClean="0"/>
              <a:t>   </a:t>
            </a:r>
            <a:r>
              <a:rPr lang="en-US" altLang="zh-CN" b="0" smtClean="0">
                <a:solidFill>
                  <a:srgbClr val="0066CC"/>
                </a:solidFill>
              </a:rPr>
              <a:t>The</a:t>
            </a:r>
            <a:r>
              <a:rPr lang="en-US" altLang="zh-CN" b="0" smtClean="0"/>
              <a:t> </a:t>
            </a:r>
            <a:r>
              <a:rPr lang="en-US" altLang="zh-CN" b="0" smtClean="0">
                <a:solidFill>
                  <a:srgbClr val="CC0000"/>
                </a:solidFill>
              </a:rPr>
              <a:t>gigantic screens</a:t>
            </a:r>
            <a:r>
              <a:rPr lang="en-US" altLang="zh-CN" b="0" smtClean="0"/>
              <a:t> </a:t>
            </a:r>
            <a:r>
              <a:rPr lang="en-US" altLang="zh-CN" b="0" smtClean="0">
                <a:solidFill>
                  <a:srgbClr val="0066CC"/>
                </a:solidFill>
              </a:rPr>
              <a:t>behind her were</a:t>
            </a:r>
            <a:r>
              <a:rPr lang="en-US" altLang="zh-CN" b="0" smtClean="0"/>
              <a:t> </a:t>
            </a:r>
            <a:r>
              <a:rPr lang="en-US" altLang="zh-CN" b="0" smtClean="0">
                <a:solidFill>
                  <a:srgbClr val="CC0000"/>
                </a:solidFill>
              </a:rPr>
              <a:t>lit up</a:t>
            </a:r>
            <a:r>
              <a:rPr lang="en-US" altLang="zh-CN" b="0" smtClean="0">
                <a:solidFill>
                  <a:srgbClr val="0066CC"/>
                </a:solidFill>
              </a:rPr>
              <a:t>.</a:t>
            </a:r>
            <a:r>
              <a:rPr lang="en-US" altLang="zh-CN" smtClean="0">
                <a:solidFill>
                  <a:srgbClr val="0066CC"/>
                </a:solidFill>
              </a:rPr>
              <a:t> </a:t>
            </a:r>
          </a:p>
          <a:p>
            <a:pPr>
              <a:buFont typeface="Arial" panose="020B0604020202020204" pitchFamily="34" charset="0"/>
              <a:buNone/>
            </a:pPr>
            <a:r>
              <a:rPr lang="en-US" altLang="zh-CN" b="0" smtClean="0"/>
              <a:t>5. gigantic data centre; visitors</a:t>
            </a:r>
          </a:p>
          <a:p>
            <a:pPr>
              <a:buFont typeface="Arial" panose="020B0604020202020204" pitchFamily="34" charset="0"/>
              <a:buNone/>
            </a:pPr>
            <a:r>
              <a:rPr lang="en-US" altLang="zh-CN" b="0" smtClean="0"/>
              <a:t>   </a:t>
            </a:r>
            <a:r>
              <a:rPr lang="en-US" altLang="zh-CN" b="0" smtClean="0">
                <a:solidFill>
                  <a:srgbClr val="0066CC"/>
                </a:solidFill>
              </a:rPr>
              <a:t>The</a:t>
            </a:r>
            <a:r>
              <a:rPr lang="en-US" altLang="zh-CN" b="0" smtClean="0"/>
              <a:t> </a:t>
            </a:r>
            <a:r>
              <a:rPr lang="en-US" altLang="zh-CN" b="0" smtClean="0">
                <a:solidFill>
                  <a:srgbClr val="CC0000"/>
                </a:solidFill>
              </a:rPr>
              <a:t>gigantic data centre</a:t>
            </a:r>
            <a:r>
              <a:rPr lang="en-US" altLang="zh-CN" b="0" smtClean="0"/>
              <a:t> </a:t>
            </a:r>
            <a:r>
              <a:rPr lang="en-US" altLang="zh-CN" b="0" smtClean="0">
                <a:solidFill>
                  <a:srgbClr val="0066CC"/>
                </a:solidFill>
              </a:rPr>
              <a:t>attracted </a:t>
            </a:r>
            <a:r>
              <a:rPr lang="en-US" altLang="zh-CN" b="0" smtClean="0">
                <a:solidFill>
                  <a:srgbClr val="CC0000"/>
                </a:solidFill>
              </a:rPr>
              <a:t>visitors</a:t>
            </a:r>
            <a:r>
              <a:rPr lang="en-US" altLang="zh-CN" b="0" smtClean="0"/>
              <a:t> </a:t>
            </a:r>
            <a:r>
              <a:rPr lang="en-US" altLang="zh-CN" b="0" smtClean="0">
                <a:solidFill>
                  <a:srgbClr val="0066CC"/>
                </a:solidFill>
              </a:rPr>
              <a:t>from abroad.</a:t>
            </a:r>
            <a:endParaRPr lang="en-US" altLang="en-US" b="0" smtClean="0">
              <a:solidFill>
                <a:srgbClr val="0066CC"/>
              </a:solidFill>
              <a:ea typeface="宋体" panose="02010600030101010101" pitchFamily="2" charset="-122"/>
            </a:endParaRPr>
          </a:p>
        </p:txBody>
      </p:sp>
      <p:sp>
        <p:nvSpPr>
          <p:cNvPr id="83971" name="标题 1"/>
          <p:cNvSpPr>
            <a:spLocks noGrp="1"/>
          </p:cNvSpPr>
          <p:nvPr>
            <p:ph type="title"/>
          </p:nvPr>
        </p:nvSpPr>
        <p:spPr/>
        <p:txBody>
          <a:bodyPr/>
          <a:lstStyle/>
          <a:p>
            <a:endParaRPr lang="zh-CN" altLang="en-US" smtClean="0"/>
          </a:p>
        </p:txBody>
      </p:sp>
      <p:pic>
        <p:nvPicPr>
          <p:cNvPr id="83972"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6026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6026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602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026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a:xfrm>
            <a:off x="323850" y="1671638"/>
            <a:ext cx="8496300" cy="6048375"/>
          </a:xfrm>
        </p:spPr>
        <p:txBody>
          <a:bodyPr/>
          <a:lstStyle/>
          <a:p>
            <a:pPr marL="180975" indent="-179388" eaLnBrk="1" hangingPunct="1">
              <a:buSzPct val="120000"/>
              <a:buFont typeface="Arial" panose="020B0604020202020204" pitchFamily="34" charset="0"/>
              <a:buNone/>
              <a:defRPr/>
            </a:pPr>
            <a:r>
              <a:rPr lang="en-US" altLang="en-US" sz="3200" dirty="0" smtClean="0">
                <a:ea typeface="宋体" panose="02010600030101010101" pitchFamily="2" charset="-122"/>
              </a:rPr>
              <a:t>lark</a:t>
            </a:r>
            <a:r>
              <a:rPr lang="en-US" altLang="zh-CN" sz="3200" dirty="0" smtClean="0"/>
              <a:t>     </a:t>
            </a:r>
            <a:r>
              <a:rPr lang="en-US" altLang="zh-CN" sz="2400" b="0" i="1" dirty="0" smtClean="0">
                <a:solidFill>
                  <a:srgbClr val="990000"/>
                </a:solidFill>
              </a:rPr>
              <a:t>n. </a:t>
            </a:r>
            <a:r>
              <a:rPr lang="en-US" altLang="zh-CN" sz="2400" b="0" dirty="0" smtClean="0">
                <a:solidFill>
                  <a:srgbClr val="990000"/>
                </a:solidFill>
              </a:rPr>
              <a:t>[C] </a:t>
            </a:r>
          </a:p>
          <a:p>
            <a:pPr marL="180975" indent="-179388" algn="just" eaLnBrk="1" hangingPunct="1">
              <a:buSzPct val="120000"/>
              <a:buFont typeface="Arial" panose="020B0604020202020204" pitchFamily="34" charset="0"/>
              <a:buNone/>
              <a:defRPr/>
            </a:pPr>
            <a:r>
              <a:rPr lang="en-US" altLang="zh-CN" sz="2400" b="0" dirty="0" smtClean="0"/>
              <a:t>1.</a:t>
            </a:r>
            <a:r>
              <a:rPr lang="en-US" altLang="zh-CN" sz="2400" b="0" dirty="0" smtClean="0">
                <a:solidFill>
                  <a:schemeClr val="accent2"/>
                </a:solidFill>
              </a:rPr>
              <a:t> </a:t>
            </a:r>
            <a:r>
              <a:rPr lang="en-US" altLang="zh-CN" sz="2400" b="0" dirty="0" smtClean="0"/>
              <a:t>(</a:t>
            </a:r>
            <a:r>
              <a:rPr lang="en-US" altLang="zh-CN" sz="2400" b="0" i="1" dirty="0" smtClean="0"/>
              <a:t>infml</a:t>
            </a:r>
            <a:r>
              <a:rPr lang="en-US" altLang="zh-CN" sz="2400" b="0" dirty="0" smtClean="0"/>
              <a:t>)</a:t>
            </a:r>
            <a:r>
              <a:rPr lang="en-US" altLang="zh-CN" sz="2400" b="0" dirty="0" smtClean="0">
                <a:solidFill>
                  <a:schemeClr val="accent2"/>
                </a:solidFill>
              </a:rPr>
              <a:t> </a:t>
            </a:r>
            <a:r>
              <a:rPr lang="zh-CN" altLang="en-US" sz="2400" b="0" dirty="0" smtClean="0"/>
              <a:t>s</a:t>
            </a:r>
            <a:r>
              <a:rPr lang="en-US" altLang="zh-CN" sz="2400" b="0" dirty="0" err="1" smtClean="0"/>
              <a:t>th.</a:t>
            </a:r>
            <a:r>
              <a:rPr lang="en-US" altLang="zh-CN" sz="2400" b="0" dirty="0" smtClean="0"/>
              <a:t> that you do for fun or excitement</a:t>
            </a:r>
            <a:r>
              <a:rPr lang="en-US" altLang="zh-CN" sz="2400" b="0" dirty="0" smtClean="0">
                <a:solidFill>
                  <a:schemeClr val="accent2"/>
                </a:solidFill>
              </a:rPr>
              <a:t> </a:t>
            </a:r>
            <a:r>
              <a:rPr lang="zh-CN" altLang="en-US" sz="2400" b="0" dirty="0" smtClean="0">
                <a:solidFill>
                  <a:srgbClr val="0070C0"/>
                </a:solidFill>
              </a:rPr>
              <a:t>嬉戏；玩笑；玩乐</a:t>
            </a:r>
          </a:p>
          <a:p>
            <a:pPr marL="180975" indent="-179388" algn="just" eaLnBrk="1" hangingPunct="1">
              <a:buSzPct val="120000"/>
              <a:buFont typeface="Arial" panose="020B0604020202020204" pitchFamily="34" charset="0"/>
              <a:buNone/>
              <a:defRPr/>
            </a:pPr>
            <a:r>
              <a:rPr lang="en-US" altLang="zh-CN" sz="2400" b="0" i="1" dirty="0" smtClean="0"/>
              <a:t>e.g.</a:t>
            </a:r>
          </a:p>
          <a:p>
            <a:pPr marL="180975" indent="-179388" algn="just" eaLnBrk="1" hangingPunct="1">
              <a:buSzPct val="120000"/>
              <a:buFont typeface="Arial" panose="020B0604020202020204" pitchFamily="34" charset="0"/>
              <a:buNone/>
              <a:defRPr/>
            </a:pPr>
            <a:r>
              <a:rPr lang="en-US" altLang="zh-CN" sz="2400" b="0" i="1" dirty="0"/>
              <a:t> </a:t>
            </a:r>
            <a:r>
              <a:rPr lang="en-US" altLang="zh-CN" sz="2400" b="0" i="1" dirty="0" smtClean="0"/>
              <a:t>  </a:t>
            </a:r>
            <a:r>
              <a:rPr lang="en-US" altLang="zh-CN" sz="2400" b="0" dirty="0" smtClean="0"/>
              <a:t>They stole the car for a </a:t>
            </a:r>
            <a:r>
              <a:rPr lang="en-US" altLang="zh-CN" sz="2400" dirty="0" smtClean="0"/>
              <a:t>lark</a:t>
            </a:r>
            <a:r>
              <a:rPr lang="en-US" altLang="zh-CN" sz="2400" b="0" dirty="0" smtClean="0"/>
              <a:t>, but now they’re in trouble.  </a:t>
            </a:r>
          </a:p>
          <a:p>
            <a:pPr marL="180975" indent="-179388" algn="just" eaLnBrk="1" hangingPunct="1">
              <a:buSzPct val="120000"/>
              <a:buFont typeface="Arial" panose="020B0604020202020204" pitchFamily="34" charset="0"/>
              <a:buNone/>
              <a:defRPr/>
            </a:pPr>
            <a:r>
              <a:rPr lang="en-US" altLang="zh-CN" sz="2400" b="0" dirty="0" smtClean="0"/>
              <a:t>   </a:t>
            </a:r>
            <a:r>
              <a:rPr lang="zh-CN" altLang="en-US" sz="2400" b="0" dirty="0" smtClean="0">
                <a:solidFill>
                  <a:srgbClr val="0070C0"/>
                </a:solidFill>
                <a:latin typeface="宋体" panose="02010600030101010101" pitchFamily="2" charset="-122"/>
              </a:rPr>
              <a:t>他们偷了汽车原以为好玩，现在可惹祸了。</a:t>
            </a:r>
            <a:r>
              <a:rPr lang="en-US" altLang="zh-CN" sz="2400" b="0" dirty="0" smtClean="0">
                <a:solidFill>
                  <a:srgbClr val="0070C0"/>
                </a:solidFill>
                <a:latin typeface="宋体" panose="02010600030101010101" pitchFamily="2" charset="-122"/>
              </a:rPr>
              <a:t> </a:t>
            </a:r>
          </a:p>
          <a:p>
            <a:pPr marL="361950" indent="-360363" algn="just" eaLnBrk="1" hangingPunct="1">
              <a:buSzPct val="120000"/>
              <a:buFont typeface="Arial" panose="020B0604020202020204" pitchFamily="34" charset="0"/>
              <a:buNone/>
              <a:defRPr/>
            </a:pPr>
            <a:r>
              <a:rPr lang="en-US" altLang="zh-CN" sz="2400" b="0" dirty="0" smtClean="0"/>
              <a:t>2. </a:t>
            </a:r>
            <a:r>
              <a:rPr lang="zh-CN" altLang="en-US" sz="2400" b="0" dirty="0" smtClean="0"/>
              <a:t>a small brown bird that is common in Europe and is   known for singing while it flies</a:t>
            </a:r>
            <a:r>
              <a:rPr lang="zh-CN" altLang="en-US" sz="2400" b="0" dirty="0" smtClean="0">
                <a:solidFill>
                  <a:schemeClr val="hlink"/>
                </a:solidFill>
              </a:rPr>
              <a:t>   </a:t>
            </a:r>
            <a:r>
              <a:rPr lang="zh-CN" altLang="en-US" sz="2400" b="0" dirty="0" smtClean="0">
                <a:solidFill>
                  <a:srgbClr val="0070C0"/>
                </a:solidFill>
              </a:rPr>
              <a:t>白灵鸟；云雀</a:t>
            </a:r>
          </a:p>
          <a:p>
            <a:pPr marL="180975" indent="-179388" algn="just" eaLnBrk="1" hangingPunct="1">
              <a:buSzPct val="120000"/>
              <a:buFont typeface="Arial" panose="020B0604020202020204" pitchFamily="34" charset="0"/>
              <a:buNone/>
              <a:defRPr/>
            </a:pPr>
            <a:r>
              <a:rPr lang="en-US" altLang="zh-CN" sz="2400" b="0" i="1" dirty="0" smtClean="0"/>
              <a:t>    e.g.</a:t>
            </a:r>
            <a:r>
              <a:rPr lang="en-US" altLang="zh-CN" sz="2400" b="0" dirty="0" smtClean="0"/>
              <a:t> </a:t>
            </a:r>
          </a:p>
          <a:p>
            <a:pPr marL="361950" indent="-360363" algn="just" eaLnBrk="1" hangingPunct="1">
              <a:buSzPct val="120000"/>
              <a:buFont typeface="Arial" panose="020B0604020202020204" pitchFamily="34" charset="0"/>
              <a:buNone/>
              <a:defRPr/>
            </a:pPr>
            <a:r>
              <a:rPr lang="en-US" altLang="zh-CN" sz="2400" b="0" dirty="0"/>
              <a:t> </a:t>
            </a:r>
            <a:r>
              <a:rPr lang="en-US" altLang="zh-CN" sz="2400" b="0" dirty="0" smtClean="0"/>
              <a:t>   The swallow flies high, the </a:t>
            </a:r>
            <a:r>
              <a:rPr lang="en-US" altLang="zh-CN" sz="2400" dirty="0" smtClean="0"/>
              <a:t>lark</a:t>
            </a:r>
            <a:r>
              <a:rPr lang="en-US" altLang="zh-CN" sz="2400" b="0" dirty="0" smtClean="0"/>
              <a:t> flies higher, the eagle  flies highest.  </a:t>
            </a:r>
          </a:p>
          <a:p>
            <a:pPr marL="180975" indent="-179388" algn="just" eaLnBrk="1" hangingPunct="1">
              <a:buSzPct val="120000"/>
              <a:buFont typeface="Arial" panose="020B0604020202020204" pitchFamily="34" charset="0"/>
              <a:buNone/>
              <a:defRPr/>
            </a:pPr>
            <a:r>
              <a:rPr lang="en-US" altLang="zh-CN" sz="2400" b="0" dirty="0" smtClean="0"/>
              <a:t>     </a:t>
            </a:r>
            <a:r>
              <a:rPr lang="zh-CN" altLang="en-US" sz="2400" b="0" dirty="0" smtClean="0">
                <a:solidFill>
                  <a:srgbClr val="0070C0"/>
                </a:solidFill>
                <a:latin typeface="宋体" panose="02010600030101010101" pitchFamily="2" charset="-122"/>
              </a:rPr>
              <a:t>燕子飞得高，云雀飞得更高，鹰飞得最高。 </a:t>
            </a:r>
            <a:r>
              <a:rPr lang="zh-CN" altLang="en-US" sz="2400" b="0" dirty="0" smtClean="0">
                <a:solidFill>
                  <a:srgbClr val="0070C0"/>
                </a:solidFill>
              </a:rPr>
              <a:t>      </a:t>
            </a:r>
            <a:endParaRPr lang="en-US" altLang="zh-CN" sz="2400" b="0" dirty="0" smtClean="0">
              <a:solidFill>
                <a:srgbClr val="0070C0"/>
              </a:solidFill>
            </a:endParaRPr>
          </a:p>
        </p:txBody>
      </p:sp>
      <p:sp>
        <p:nvSpPr>
          <p:cNvPr id="86019" name="文本框 3"/>
          <p:cNvSpPr txBox="1">
            <a:spLocks noChangeArrowheads="1"/>
          </p:cNvSpPr>
          <p:nvPr/>
        </p:nvSpPr>
        <p:spPr bwMode="auto">
          <a:xfrm>
            <a:off x="166688" y="69850"/>
            <a:ext cx="337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en-US" sz="2400">
                <a:solidFill>
                  <a:schemeClr val="bg1"/>
                </a:solidFill>
                <a:latin typeface="Arial Black" panose="020B0A04020102020204" pitchFamily="34" charset="0"/>
                <a:sym typeface="宋体" panose="02010600030101010101" pitchFamily="2" charset="-122"/>
              </a:rPr>
              <a:t>Words &amp; Phrases</a:t>
            </a:r>
          </a:p>
        </p:txBody>
      </p:sp>
      <p:pic>
        <p:nvPicPr>
          <p:cNvPr id="8602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341438"/>
            <a:ext cx="5429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1" name="图片 10">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dissolve">
                                      <p:cBhvr>
                                        <p:cTn id="7" dur="500"/>
                                        <p:tgtEl>
                                          <p:spTgt spid="7">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8" end="8"/>
                                            </p:txEl>
                                          </p:spTgt>
                                        </p:tgtEl>
                                        <p:attrNameLst>
                                          <p:attrName>style.visibility</p:attrName>
                                        </p:attrNameLst>
                                      </p:cBhvr>
                                      <p:to>
                                        <p:strVal val="visible"/>
                                      </p:to>
                                    </p:set>
                                    <p:animEffect transition="in" filter="dissolve">
                                      <p:cBhvr>
                                        <p:cTn id="12"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6373" name="Rectangle 5"/>
          <p:cNvSpPr>
            <a:spLocks noGrp="1"/>
          </p:cNvSpPr>
          <p:nvPr>
            <p:ph type="title"/>
          </p:nvPr>
        </p:nvSpPr>
        <p:spPr>
          <a:xfrm>
            <a:off x="384175" y="1522413"/>
            <a:ext cx="8229600" cy="1143000"/>
          </a:xfrm>
        </p:spPr>
        <p:txBody>
          <a:bodyPr/>
          <a:lstStyle/>
          <a:p>
            <a:pPr algn="l">
              <a:defRPr/>
            </a:pPr>
            <a:r>
              <a:rPr lang="en-US" altLang="zh-CN" dirty="0" smtClean="0">
                <a:solidFill>
                  <a:schemeClr val="tx1">
                    <a:lumMod val="95000"/>
                    <a:lumOff val="5000"/>
                  </a:schemeClr>
                </a:solidFill>
              </a:rPr>
              <a:t>indignant</a:t>
            </a:r>
            <a:endParaRPr lang="en-US" altLang="zh-CN" i="1" dirty="0" smtClean="0">
              <a:solidFill>
                <a:schemeClr val="tx1">
                  <a:lumMod val="95000"/>
                  <a:lumOff val="5000"/>
                </a:schemeClr>
              </a:solidFill>
            </a:endParaRPr>
          </a:p>
        </p:txBody>
      </p:sp>
      <p:sp>
        <p:nvSpPr>
          <p:cNvPr id="186374" name="Rectangle 7"/>
          <p:cNvSpPr>
            <a:spLocks noGrp="1" noChangeAspect="1"/>
          </p:cNvSpPr>
          <p:nvPr>
            <p:ph type="body" idx="1"/>
          </p:nvPr>
        </p:nvSpPr>
        <p:spPr>
          <a:xfrm>
            <a:off x="819150" y="2781300"/>
            <a:ext cx="7859713" cy="935038"/>
          </a:xfrm>
        </p:spPr>
        <p:txBody>
          <a:bodyPr/>
          <a:lstStyle/>
          <a:p>
            <a:pPr>
              <a:buFont typeface="Arial" panose="020B0604020202020204" pitchFamily="34" charset="0"/>
              <a:buNone/>
              <a:defRPr/>
            </a:pPr>
            <a:r>
              <a:rPr lang="en-US" altLang="zh-CN" dirty="0" smtClean="0"/>
              <a:t>Work in pairs and find the collocations.</a:t>
            </a:r>
          </a:p>
          <a:p>
            <a:pPr>
              <a:buFont typeface="Arial" panose="020B0604020202020204" pitchFamily="34" charset="0"/>
              <a:buNone/>
              <a:defRPr/>
            </a:pPr>
            <a:r>
              <a:rPr lang="en-US" altLang="zh-CN" b="0" dirty="0" smtClean="0">
                <a:solidFill>
                  <a:schemeClr val="tx1">
                    <a:lumMod val="95000"/>
                    <a:lumOff val="5000"/>
                  </a:schemeClr>
                </a:solidFill>
              </a:rPr>
              <a:t>1. He was </a:t>
            </a:r>
            <a:r>
              <a:rPr lang="en-US" altLang="zh-CN" dirty="0" smtClean="0">
                <a:solidFill>
                  <a:schemeClr val="tx1">
                    <a:lumMod val="95000"/>
                    <a:lumOff val="5000"/>
                  </a:schemeClr>
                </a:solidFill>
              </a:rPr>
              <a:t>indignant over </a:t>
            </a:r>
            <a:r>
              <a:rPr lang="en-US" altLang="zh-CN" b="0" dirty="0" smtClean="0">
                <a:solidFill>
                  <a:schemeClr val="tx1">
                    <a:lumMod val="95000"/>
                    <a:lumOff val="5000"/>
                  </a:schemeClr>
                </a:solidFill>
              </a:rPr>
              <a:t>the way he was treated.</a:t>
            </a:r>
          </a:p>
          <a:p>
            <a:pPr>
              <a:buFont typeface="Arial" panose="020B0604020202020204" pitchFamily="34" charset="0"/>
              <a:buNone/>
              <a:defRPr/>
            </a:pPr>
            <a:r>
              <a:rPr lang="en-US" altLang="zh-CN" b="0" dirty="0" smtClean="0">
                <a:solidFill>
                  <a:schemeClr val="tx1">
                    <a:lumMod val="95000"/>
                    <a:lumOff val="5000"/>
                  </a:schemeClr>
                </a:solidFill>
              </a:rPr>
              <a:t>2. They remain </a:t>
            </a:r>
            <a:r>
              <a:rPr lang="en-US" altLang="zh-CN" dirty="0" smtClean="0">
                <a:solidFill>
                  <a:schemeClr val="tx1">
                    <a:lumMod val="95000"/>
                    <a:lumOff val="5000"/>
                  </a:schemeClr>
                </a:solidFill>
              </a:rPr>
              <a:t>indignant about </a:t>
            </a:r>
            <a:r>
              <a:rPr lang="en-US" altLang="zh-CN" b="0" dirty="0" smtClean="0">
                <a:solidFill>
                  <a:schemeClr val="tx1">
                    <a:lumMod val="95000"/>
                    <a:lumOff val="5000"/>
                  </a:schemeClr>
                </a:solidFill>
              </a:rPr>
              <a:t>the portrayal of their team.</a:t>
            </a:r>
          </a:p>
          <a:p>
            <a:pPr>
              <a:buFont typeface="Arial" panose="020B0604020202020204" pitchFamily="34" charset="0"/>
              <a:buNone/>
              <a:defRPr/>
            </a:pPr>
            <a:r>
              <a:rPr lang="en-US" altLang="zh-CN" b="0" dirty="0" smtClean="0">
                <a:solidFill>
                  <a:schemeClr val="tx1">
                    <a:lumMod val="95000"/>
                    <a:lumOff val="5000"/>
                  </a:schemeClr>
                </a:solidFill>
              </a:rPr>
              <a:t>3. He is </a:t>
            </a:r>
            <a:r>
              <a:rPr lang="en-US" altLang="zh-CN" dirty="0" smtClean="0">
                <a:solidFill>
                  <a:schemeClr val="tx1">
                    <a:lumMod val="95000"/>
                    <a:lumOff val="5000"/>
                  </a:schemeClr>
                </a:solidFill>
              </a:rPr>
              <a:t>indignant at </a:t>
            </a:r>
            <a:r>
              <a:rPr lang="en-US" altLang="zh-CN" b="0" dirty="0" smtClean="0">
                <a:solidFill>
                  <a:schemeClr val="tx1">
                    <a:lumMod val="95000"/>
                    <a:lumOff val="5000"/>
                  </a:schemeClr>
                </a:solidFill>
              </a:rPr>
              <a:t>her words.</a:t>
            </a:r>
          </a:p>
          <a:p>
            <a:pPr>
              <a:buFont typeface="Arial" panose="020B0604020202020204" pitchFamily="34" charset="0"/>
              <a:buNone/>
              <a:defRPr/>
            </a:pPr>
            <a:r>
              <a:rPr lang="en-US" altLang="zh-CN" b="0" dirty="0" smtClean="0">
                <a:solidFill>
                  <a:schemeClr val="tx1">
                    <a:lumMod val="95000"/>
                    <a:lumOff val="5000"/>
                  </a:schemeClr>
                </a:solidFill>
              </a:rPr>
              <a:t>4. Hearing this, the team members began to feel </a:t>
            </a:r>
            <a:r>
              <a:rPr lang="en-US" altLang="zh-CN" dirty="0" smtClean="0">
                <a:solidFill>
                  <a:schemeClr val="tx1">
                    <a:lumMod val="95000"/>
                    <a:lumOff val="5000"/>
                  </a:schemeClr>
                </a:solidFill>
              </a:rPr>
              <a:t>indignant with </a:t>
            </a:r>
            <a:r>
              <a:rPr lang="en-US" altLang="zh-CN" b="0" dirty="0" smtClean="0">
                <a:solidFill>
                  <a:schemeClr val="tx1">
                    <a:lumMod val="95000"/>
                    <a:lumOff val="5000"/>
                  </a:schemeClr>
                </a:solidFill>
              </a:rPr>
              <a:t>James and John.</a:t>
            </a:r>
            <a:endParaRPr lang="en-US" altLang="en-US" b="0" dirty="0" smtClean="0">
              <a:solidFill>
                <a:schemeClr val="tx1">
                  <a:lumMod val="95000"/>
                  <a:lumOff val="5000"/>
                </a:schemeClr>
              </a:solidFill>
              <a:ea typeface="宋体" panose="02010600030101010101" pitchFamily="2" charset="-122"/>
            </a:endParaRPr>
          </a:p>
        </p:txBody>
      </p:sp>
      <p:sp>
        <p:nvSpPr>
          <p:cNvPr id="87044" name="矩形 1"/>
          <p:cNvSpPr>
            <a:spLocks noChangeArrowheads="1"/>
          </p:cNvSpPr>
          <p:nvPr/>
        </p:nvSpPr>
        <p:spPr bwMode="auto">
          <a:xfrm>
            <a:off x="2549525" y="1790700"/>
            <a:ext cx="61626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b="0"/>
              <a:t>adj. angry because of an unfair situation or someone’s unfair behaviour</a:t>
            </a:r>
          </a:p>
        </p:txBody>
      </p:sp>
      <p:pic>
        <p:nvPicPr>
          <p:cNvPr id="87045"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a:xfrm>
            <a:off x="250825" y="1700213"/>
            <a:ext cx="8459788" cy="5903912"/>
          </a:xfrm>
        </p:spPr>
        <p:txBody>
          <a:bodyPr/>
          <a:lstStyle/>
          <a:p>
            <a:pPr marL="2514600" indent="-2513013" algn="just" eaLnBrk="1" hangingPunct="1">
              <a:buSzPct val="120000"/>
              <a:buFont typeface="Arial" panose="020B0604020202020204" pitchFamily="34" charset="0"/>
              <a:buNone/>
              <a:defRPr/>
            </a:pPr>
            <a:r>
              <a:rPr lang="en-US" altLang="en-US" sz="3200" dirty="0" smtClean="0">
                <a:latin typeface="Times New Roman" panose="02020603050405020304" pitchFamily="18" charset="0"/>
                <a:ea typeface="宋体" panose="02010600030101010101" pitchFamily="2" charset="-122"/>
                <a:cs typeface="Times New Roman" panose="02020603050405020304" pitchFamily="18" charset="0"/>
              </a:rPr>
              <a:t>relent</a:t>
            </a:r>
            <a:r>
              <a:rPr lang="en-US" altLang="zh-CN" sz="3200" dirty="0" smtClean="0">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      </a:t>
            </a:r>
            <a:r>
              <a:rPr lang="en-US" altLang="zh-CN" b="0" i="1" dirty="0" smtClean="0">
                <a:solidFill>
                  <a:srgbClr val="990000"/>
                </a:solidFill>
                <a:latin typeface="Times New Roman" panose="02020603050405020304" pitchFamily="18" charset="0"/>
                <a:cs typeface="Times New Roman" panose="02020603050405020304" pitchFamily="18" charset="0"/>
              </a:rPr>
              <a:t>vi. </a:t>
            </a:r>
            <a:r>
              <a:rPr lang="en-US" altLang="zh-CN" b="0" dirty="0">
                <a:solidFill>
                  <a:sysClr val="windowText" lastClr="000000"/>
                </a:solidFill>
                <a:latin typeface="Times New Roman" panose="02020603050405020304" pitchFamily="18" charset="0"/>
                <a:cs typeface="Times New Roman" panose="02020603050405020304" pitchFamily="18" charset="0"/>
              </a:rPr>
              <a:t>to</a:t>
            </a:r>
            <a:r>
              <a:rPr lang="en-US" altLang="en-US" b="0" i="1" dirty="0" smtClean="0">
                <a:solidFill>
                  <a:srgbClr val="99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change your mind about not allowing</a:t>
            </a:r>
            <a:r>
              <a:rPr lang="en-US" altLang="zh-CN" b="0" dirty="0" smtClean="0">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s</a:t>
            </a:r>
            <a:r>
              <a:rPr lang="en-US" altLang="zh-CN" b="0" dirty="0" smtClean="0">
                <a:latin typeface="Times New Roman" panose="02020603050405020304" pitchFamily="18" charset="0"/>
                <a:cs typeface="Times New Roman" panose="02020603050405020304" pitchFamily="18" charset="0"/>
              </a:rPr>
              <a:t>th.</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 to happen or not letting sb. do</a:t>
            </a:r>
            <a:r>
              <a:rPr lang="en-US" altLang="zh-CN" b="0" dirty="0" smtClean="0">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s</a:t>
            </a:r>
            <a:r>
              <a:rPr lang="en-US" altLang="zh-CN" b="0" dirty="0" smtClean="0">
                <a:latin typeface="Times New Roman" panose="02020603050405020304" pitchFamily="18" charset="0"/>
                <a:cs typeface="Times New Roman" panose="02020603050405020304" pitchFamily="18" charset="0"/>
              </a:rPr>
              <a:t>th. </a:t>
            </a:r>
            <a:r>
              <a:rPr lang="zh-CN" altLang="en-US" sz="2400" b="0" dirty="0" smtClean="0">
                <a:solidFill>
                  <a:srgbClr val="0070C0"/>
                </a:solidFill>
                <a:latin typeface="Times New Roman" panose="02020603050405020304" pitchFamily="18" charset="0"/>
                <a:cs typeface="Times New Roman" panose="02020603050405020304" pitchFamily="18" charset="0"/>
              </a:rPr>
              <a:t>发慈悲；变宽容</a:t>
            </a:r>
          </a:p>
          <a:p>
            <a:pPr marL="180975" indent="-179388" algn="just" eaLnBrk="1" hangingPunct="1">
              <a:buSzPct val="120000"/>
              <a:buFont typeface="Arial" panose="020B0604020202020204" pitchFamily="34" charset="0"/>
              <a:buNone/>
              <a:defRPr/>
            </a:pPr>
            <a:r>
              <a:rPr lang="en-US" altLang="zh-CN" b="0" i="1" dirty="0" smtClean="0">
                <a:latin typeface="Times New Roman" panose="02020603050405020304" pitchFamily="18" charset="0"/>
                <a:cs typeface="Times New Roman" panose="02020603050405020304" pitchFamily="18" charset="0"/>
              </a:rPr>
              <a:t>e.g. </a:t>
            </a:r>
          </a:p>
          <a:p>
            <a:pPr marL="360000" indent="-360000" algn="just" eaLnBrk="1" hangingPunct="1">
              <a:buSzPct val="120000"/>
              <a:buFont typeface="Arial" panose="020B0604020202020204" pitchFamily="34" charset="0"/>
              <a:buNone/>
              <a:defRPr/>
            </a:pPr>
            <a:r>
              <a:rPr lang="en-US" altLang="en-US" b="0" dirty="0">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At first she threatened to dismiss us all, but later she </a:t>
            </a:r>
            <a:r>
              <a:rPr lang="en-US" altLang="en-US" dirty="0" smtClean="0">
                <a:latin typeface="Times New Roman" panose="02020603050405020304" pitchFamily="18" charset="0"/>
                <a:ea typeface="宋体" panose="02010600030101010101" pitchFamily="2" charset="-122"/>
                <a:cs typeface="Times New Roman" panose="02020603050405020304" pitchFamily="18" charset="0"/>
              </a:rPr>
              <a:t>relented</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 </a:t>
            </a:r>
          </a:p>
          <a:p>
            <a:pPr marL="360000" indent="-360000" algn="just" eaLnBrk="1" hangingPunct="1">
              <a:buSzPct val="120000"/>
              <a:buFont typeface="Arial" panose="020B0604020202020204" pitchFamily="34" charset="0"/>
              <a:buNone/>
              <a:defRPr/>
            </a:pPr>
            <a:r>
              <a:rPr lang="zh-CN" altLang="en-US" b="0" dirty="0" smtClean="0">
                <a:solidFill>
                  <a:srgbClr val="0070C0"/>
                </a:solidFill>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起初她威胁要解雇我们所有的人，但是后来她态度软了下来。</a:t>
            </a:r>
          </a:p>
          <a:p>
            <a:pPr marL="180975" indent="-179388" algn="just" eaLnBrk="1" hangingPunct="1">
              <a:buSzPct val="120000"/>
              <a:buFont typeface="Arial" panose="020B0604020202020204" pitchFamily="34" charset="0"/>
              <a:buNone/>
              <a:defRPr/>
            </a:pPr>
            <a:r>
              <a:rPr lang="en-US" altLang="en-US" b="0" dirty="0">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The police will not </a:t>
            </a:r>
            <a:r>
              <a:rPr lang="en-US" altLang="en-US" dirty="0" smtClean="0">
                <a:latin typeface="Times New Roman" panose="02020603050405020304" pitchFamily="18" charset="0"/>
                <a:ea typeface="宋体" panose="02010600030101010101" pitchFamily="2" charset="-122"/>
                <a:cs typeface="Times New Roman" panose="02020603050405020304" pitchFamily="18" charset="0"/>
              </a:rPr>
              <a:t>relent</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 in their fight against crime.</a:t>
            </a:r>
            <a:endParaRPr lang="en-US" altLang="zh-CN" b="0" dirty="0" smtClean="0">
              <a:latin typeface="Times New Roman" panose="02020603050405020304" pitchFamily="18" charset="0"/>
              <a:cs typeface="Times New Roman" panose="02020603050405020304" pitchFamily="18" charset="0"/>
            </a:endParaRPr>
          </a:p>
          <a:p>
            <a:pPr marL="180975" indent="-179388" algn="just" eaLnBrk="1" hangingPunct="1">
              <a:buSzPct val="120000"/>
              <a:buFont typeface="Arial" panose="020B0604020202020204" pitchFamily="34" charset="0"/>
              <a:buNone/>
              <a:defRPr/>
            </a:pPr>
            <a:r>
              <a:rPr lang="zh-CN" altLang="en-US" b="0" dirty="0" smtClean="0">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警方在跟犯罪分子的斗争中决不手软。</a:t>
            </a:r>
            <a:endParaRPr lang="en-US" altLang="en-US" b="0" dirty="0" smtClean="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9091" name="文本框 3"/>
          <p:cNvSpPr txBox="1">
            <a:spLocks noChangeArrowheads="1"/>
          </p:cNvSpPr>
          <p:nvPr/>
        </p:nvSpPr>
        <p:spPr bwMode="auto">
          <a:xfrm>
            <a:off x="166688" y="69850"/>
            <a:ext cx="337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en-US" sz="2400">
                <a:solidFill>
                  <a:schemeClr val="bg1"/>
                </a:solidFill>
                <a:latin typeface="Arial Black" panose="020B0A04020102020204" pitchFamily="34" charset="0"/>
                <a:sym typeface="宋体" panose="02010600030101010101" pitchFamily="2" charset="-122"/>
              </a:rPr>
              <a:t>Words &amp; Phrases</a:t>
            </a:r>
          </a:p>
        </p:txBody>
      </p:sp>
      <p:pic>
        <p:nvPicPr>
          <p:cNvPr id="8909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878013"/>
            <a:ext cx="9874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图片 10">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a:xfrm>
            <a:off x="395288" y="1700213"/>
            <a:ext cx="8564562" cy="5903912"/>
          </a:xfrm>
        </p:spPr>
        <p:txBody>
          <a:bodyPr/>
          <a:lstStyle/>
          <a:p>
            <a:pPr eaLnBrk="1" hangingPunct="1">
              <a:buSzPct val="120000"/>
              <a:buFont typeface="Arial" panose="020B0604020202020204" pitchFamily="34" charset="0"/>
              <a:buNone/>
              <a:defRPr/>
            </a:pPr>
            <a:r>
              <a:rPr lang="en-US" altLang="en-US" sz="3200" dirty="0" smtClean="0">
                <a:latin typeface="Times New Roman" panose="02020603050405020304" pitchFamily="18" charset="0"/>
                <a:ea typeface="宋体" panose="02010600030101010101" pitchFamily="2" charset="-122"/>
                <a:cs typeface="Times New Roman" panose="02020603050405020304" pitchFamily="18" charset="0"/>
              </a:rPr>
              <a:t>exalt</a:t>
            </a:r>
            <a:r>
              <a:rPr lang="en-US" altLang="zh-CN" sz="3200" dirty="0"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                  </a:t>
            </a:r>
            <a:r>
              <a:rPr lang="en-US" altLang="zh-CN" b="0" i="1" dirty="0" err="1" smtClean="0">
                <a:solidFill>
                  <a:srgbClr val="990000"/>
                </a:solidFill>
                <a:latin typeface="Times New Roman" panose="02020603050405020304" pitchFamily="18" charset="0"/>
                <a:cs typeface="Times New Roman" panose="02020603050405020304" pitchFamily="18" charset="0"/>
              </a:rPr>
              <a:t>vt.</a:t>
            </a:r>
            <a:r>
              <a:rPr lang="en-US" altLang="zh-CN" b="0" dirty="0" smtClean="0">
                <a:solidFill>
                  <a:srgbClr val="990000"/>
                </a:solidFill>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a:t>
            </a:r>
            <a:r>
              <a:rPr lang="en-US" altLang="zh-CN" b="0" i="1" dirty="0" smtClean="0">
                <a:latin typeface="Times New Roman" panose="02020603050405020304" pitchFamily="18" charset="0"/>
                <a:cs typeface="Times New Roman" panose="02020603050405020304" pitchFamily="18" charset="0"/>
              </a:rPr>
              <a:t>fml</a:t>
            </a:r>
            <a:r>
              <a:rPr lang="en-US" altLang="zh-CN" b="0" dirty="0" smtClean="0">
                <a:latin typeface="Times New Roman" panose="02020603050405020304" pitchFamily="18" charset="0"/>
                <a:cs typeface="Times New Roman" panose="02020603050405020304" pitchFamily="18" charset="0"/>
              </a:rPr>
              <a:t>)</a:t>
            </a:r>
          </a:p>
          <a:p>
            <a:pPr eaLnBrk="1" hangingPunct="1">
              <a:buSzPct val="120000"/>
              <a:buFont typeface="Arial" panose="020B0604020202020204" pitchFamily="34" charset="0"/>
              <a:buNone/>
              <a:defRPr/>
            </a:pPr>
            <a:r>
              <a:rPr lang="en-US" altLang="zh-CN" sz="2400" b="0" dirty="0" smtClean="0">
                <a:latin typeface="Times New Roman" panose="02020603050405020304" pitchFamily="18" charset="0"/>
                <a:cs typeface="Times New Roman" panose="02020603050405020304" pitchFamily="18" charset="0"/>
              </a:rPr>
              <a:t>1. </a:t>
            </a:r>
            <a:r>
              <a:rPr lang="en-US" altLang="en-US" sz="2400" b="0" dirty="0">
                <a:latin typeface="Times New Roman" panose="02020603050405020304" pitchFamily="18" charset="0"/>
                <a:ea typeface="宋体" panose="02010600030101010101" pitchFamily="2" charset="-122"/>
                <a:cs typeface="Times New Roman" panose="02020603050405020304" pitchFamily="18" charset="0"/>
              </a:rPr>
              <a:t>to </a:t>
            </a:r>
            <a:r>
              <a:rPr lang="en-US" altLang="zh-CN" sz="2400" b="0" dirty="0" smtClean="0">
                <a:latin typeface="Times New Roman" panose="02020603050405020304" pitchFamily="18" charset="0"/>
                <a:cs typeface="Times New Roman" panose="02020603050405020304" pitchFamily="18" charset="0"/>
              </a:rPr>
              <a:t>praise sb. or sth. very much</a:t>
            </a:r>
            <a:r>
              <a:rPr lang="en-US" altLang="zh-CN" sz="2400" b="0" dirty="0" smtClean="0">
                <a:solidFill>
                  <a:schemeClr val="hlink"/>
                </a:solidFill>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颂扬；赞扬</a:t>
            </a:r>
          </a:p>
          <a:p>
            <a:pPr algn="just" eaLnBrk="1" hangingPunct="1">
              <a:buSzPct val="120000"/>
              <a:buFont typeface="Arial" panose="020B0604020202020204" pitchFamily="34" charset="0"/>
              <a:buNone/>
              <a:defRPr/>
            </a:pPr>
            <a:r>
              <a:rPr lang="en-US" altLang="zh-CN" sz="2400" b="0" i="1" dirty="0" smtClean="0">
                <a:latin typeface="Times New Roman" panose="02020603050405020304" pitchFamily="18" charset="0"/>
                <a:cs typeface="Times New Roman" panose="02020603050405020304" pitchFamily="18" charset="0"/>
              </a:rPr>
              <a:t>    e.g.   </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Don’t </a:t>
            </a:r>
            <a:r>
              <a:rPr lang="en-US" altLang="en-US" sz="2400" dirty="0" smtClean="0">
                <a:latin typeface="Times New Roman" panose="02020603050405020304" pitchFamily="18" charset="0"/>
                <a:ea typeface="宋体" panose="02010600030101010101" pitchFamily="2" charset="-122"/>
                <a:cs typeface="Times New Roman" panose="02020603050405020304" pitchFamily="18" charset="0"/>
              </a:rPr>
              <a:t>exalt</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 him to the skies</a:t>
            </a:r>
            <a:r>
              <a:rPr lang="en-US" altLang="zh-CN" sz="2400" b="0" dirty="0" smtClean="0">
                <a:latin typeface="Times New Roman" panose="02020603050405020304" pitchFamily="18" charset="0"/>
                <a:cs typeface="Times New Roman" panose="02020603050405020304" pitchFamily="18" charset="0"/>
              </a:rPr>
              <a:t>.</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  </a:t>
            </a:r>
          </a:p>
          <a:p>
            <a:pPr algn="just" eaLnBrk="1" hangingPunct="1">
              <a:buSzPct val="120000"/>
              <a:buFont typeface="Arial" panose="020B0604020202020204" pitchFamily="34" charset="0"/>
              <a:buNone/>
              <a:defRPr/>
            </a:pPr>
            <a:r>
              <a:rPr lang="zh-CN" altLang="en-US" sz="2400" b="0" dirty="0" smtClean="0">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别把他捧上天了。</a:t>
            </a:r>
            <a:endParaRPr lang="en-US" altLang="zh-CN" sz="2400" b="0" dirty="0" smtClean="0">
              <a:solidFill>
                <a:srgbClr val="0070C0"/>
              </a:solidFill>
              <a:latin typeface="Times New Roman" panose="02020603050405020304" pitchFamily="18" charset="0"/>
              <a:cs typeface="Times New Roman" panose="02020603050405020304" pitchFamily="18" charset="0"/>
            </a:endParaRPr>
          </a:p>
          <a:p>
            <a:pPr marL="990600" indent="-990600" algn="just" eaLnBrk="1" hangingPunct="1">
              <a:buSzPct val="120000"/>
              <a:buFont typeface="Arial" panose="020B0604020202020204" pitchFamily="34" charset="0"/>
              <a:buNone/>
              <a:defRPr/>
            </a:pPr>
            <a:r>
              <a:rPr lang="en-US" altLang="en-US" sz="2400" b="0" dirty="0" smtClean="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             His </a:t>
            </a:r>
            <a:r>
              <a:rPr lang="en-US" altLang="en-US" sz="2400" b="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work </a:t>
            </a:r>
            <a:r>
              <a:rPr lang="en-US" altLang="en-US" sz="240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exalts</a:t>
            </a:r>
            <a:r>
              <a:rPr lang="en-US" altLang="en-US" sz="2400" b="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 all those virtues that we, as Americans, are </a:t>
            </a:r>
            <a:r>
              <a:rPr lang="en-US" altLang="en-US" sz="2400" b="0" dirty="0" smtClean="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  taught </a:t>
            </a:r>
            <a:r>
              <a:rPr lang="en-US" altLang="en-US" sz="2400" b="0" dirty="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rPr>
              <a:t>to hold dear. </a:t>
            </a:r>
            <a:endParaRPr lang="en-US" altLang="en-US" sz="2400" b="0" dirty="0" smtClean="0">
              <a:solidFill>
                <a:schemeClr val="tx1">
                  <a:lumMod val="95000"/>
                  <a:lumOff val="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990600" indent="-990600" algn="just" eaLnBrk="1" hangingPunct="1">
              <a:buSzPct val="120000"/>
              <a:buFont typeface="Arial" panose="020B0604020202020204" pitchFamily="34" charset="0"/>
              <a:buNone/>
              <a:defRPr/>
            </a:pPr>
            <a:r>
              <a:rPr lang="zh-CN" altLang="en-US" sz="2400" b="0" dirty="0" smtClean="0"/>
              <a:t>            </a:t>
            </a:r>
            <a:r>
              <a:rPr lang="zh-CN" altLang="en-US" sz="2400" b="0" dirty="0" smtClean="0">
                <a:solidFill>
                  <a:srgbClr val="0070C0"/>
                </a:solidFill>
              </a:rPr>
              <a:t>他</a:t>
            </a:r>
            <a:r>
              <a:rPr lang="zh-CN" altLang="en-US" sz="2400" b="0" dirty="0">
                <a:solidFill>
                  <a:srgbClr val="0070C0"/>
                </a:solidFill>
              </a:rPr>
              <a:t>的作品颂扬了所有那些身为美国人应该珍视的美德。</a:t>
            </a:r>
            <a:endParaRPr lang="en-US" altLang="en-US" sz="2400" b="0" dirty="0" smtClean="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pPr algn="just" eaLnBrk="1" hangingPunct="1">
              <a:buSzPct val="120000"/>
              <a:buFont typeface="Arial" panose="020B0604020202020204" pitchFamily="34" charset="0"/>
              <a:buNone/>
              <a:defRPr/>
            </a:pPr>
            <a:r>
              <a:rPr lang="en-US" altLang="zh-CN" sz="2400" b="0" dirty="0" smtClean="0">
                <a:latin typeface="Times New Roman" panose="02020603050405020304" pitchFamily="18" charset="0"/>
                <a:cs typeface="Times New Roman" panose="02020603050405020304" pitchFamily="18" charset="0"/>
              </a:rPr>
              <a:t>2. </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if sb. is exalted to a more important</a:t>
            </a:r>
            <a:r>
              <a:rPr lang="en-US" altLang="zh-CN" sz="2400" b="0" dirty="0" smtClean="0">
                <a:latin typeface="Times New Roman" panose="02020603050405020304" pitchFamily="18" charset="0"/>
                <a:cs typeface="Times New Roman" panose="02020603050405020304" pitchFamily="18" charset="0"/>
              </a:rPr>
              <a:t> </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position or status, it is given to them</a:t>
            </a:r>
            <a:r>
              <a:rPr lang="en-US" altLang="zh-CN" sz="2400" b="0" dirty="0" smtClean="0">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提升；提拔</a:t>
            </a:r>
          </a:p>
          <a:p>
            <a:pPr algn="just" eaLnBrk="1" hangingPunct="1">
              <a:buSzPct val="120000"/>
              <a:buFont typeface="Arial" panose="020B0604020202020204" pitchFamily="34" charset="0"/>
              <a:buNone/>
              <a:defRPr/>
            </a:pPr>
            <a:r>
              <a:rPr lang="en-US" altLang="zh-CN" sz="2400" b="0" i="1" dirty="0" smtClean="0">
                <a:latin typeface="Times New Roman" panose="02020603050405020304" pitchFamily="18" charset="0"/>
                <a:cs typeface="Times New Roman" panose="02020603050405020304" pitchFamily="18" charset="0"/>
              </a:rPr>
              <a:t>    e.g. </a:t>
            </a:r>
            <a:r>
              <a:rPr lang="en-US" altLang="zh-CN" sz="2400" b="0" i="1" dirty="0">
                <a:latin typeface="Times New Roman" panose="02020603050405020304" pitchFamily="18" charset="0"/>
                <a:cs typeface="Times New Roman" panose="02020603050405020304" pitchFamily="18" charset="0"/>
              </a:rPr>
              <a:t> </a:t>
            </a:r>
            <a:r>
              <a:rPr lang="en-US" altLang="zh-CN" sz="2400" b="0" i="1" dirty="0" smtClean="0">
                <a:latin typeface="Times New Roman" panose="02020603050405020304" pitchFamily="18" charset="0"/>
                <a:cs typeface="Times New Roman" panose="02020603050405020304" pitchFamily="18" charset="0"/>
              </a:rPr>
              <a:t>  </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He was </a:t>
            </a:r>
            <a:r>
              <a:rPr lang="en-US" altLang="en-US" sz="2400" dirty="0" smtClean="0">
                <a:latin typeface="Times New Roman" panose="02020603050405020304" pitchFamily="18" charset="0"/>
                <a:ea typeface="宋体" panose="02010600030101010101" pitchFamily="2" charset="-122"/>
                <a:cs typeface="Times New Roman" panose="02020603050405020304" pitchFamily="18" charset="0"/>
              </a:rPr>
              <a:t>exalted</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 to the position of general manager.</a:t>
            </a:r>
          </a:p>
          <a:p>
            <a:pPr lvl="1" algn="just" eaLnBrk="1" hangingPunct="1">
              <a:buSzPct val="120000"/>
              <a:buFont typeface="Arial" panose="020B0604020202020204" pitchFamily="34" charset="0"/>
              <a:buNone/>
              <a:defRPr/>
            </a:pPr>
            <a:r>
              <a:rPr lang="zh-CN" altLang="en-US" sz="2400" b="0" dirty="0" smtClean="0">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他被提升到总经理的职位。</a:t>
            </a:r>
          </a:p>
          <a:p>
            <a:pPr lvl="1" algn="just" eaLnBrk="1" hangingPunct="1">
              <a:buSzPct val="120000"/>
              <a:buFont typeface="Arial" panose="020B0604020202020204" pitchFamily="34" charset="0"/>
              <a:buNone/>
              <a:defRPr/>
            </a:pPr>
            <a:endParaRPr lang="zh-CN" altLang="en-US" sz="2400" dirty="0" smtClean="0">
              <a:solidFill>
                <a:schemeClr val="hlink"/>
              </a:solidFill>
              <a:latin typeface="Times New Roman" panose="02020603050405020304" pitchFamily="18" charset="0"/>
              <a:cs typeface="Times New Roman" panose="02020603050405020304" pitchFamily="18" charset="0"/>
            </a:endParaRPr>
          </a:p>
        </p:txBody>
      </p:sp>
      <p:sp>
        <p:nvSpPr>
          <p:cNvPr id="90115" name="文本框 3"/>
          <p:cNvSpPr txBox="1">
            <a:spLocks noChangeArrowheads="1"/>
          </p:cNvSpPr>
          <p:nvPr/>
        </p:nvSpPr>
        <p:spPr bwMode="auto">
          <a:xfrm>
            <a:off x="166688" y="69850"/>
            <a:ext cx="337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en-US" sz="2400">
                <a:solidFill>
                  <a:schemeClr val="bg1"/>
                </a:solidFill>
                <a:latin typeface="Arial Black" panose="020B0A04020102020204" pitchFamily="34" charset="0"/>
                <a:sym typeface="宋体" panose="02010600030101010101" pitchFamily="2" charset="-122"/>
              </a:rPr>
              <a:t>Words &amp; Phrases</a:t>
            </a:r>
          </a:p>
        </p:txBody>
      </p:sp>
      <p:pic>
        <p:nvPicPr>
          <p:cNvPr id="9011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844675"/>
            <a:ext cx="10191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dissolve">
                                      <p:cBhvr>
                                        <p:cTn id="12" dur="500"/>
                                        <p:tgtEl>
                                          <p:spTgt spid="7">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dissolve">
                                      <p:cBhvr>
                                        <p:cTn id="17" dur="500"/>
                                        <p:tgtEl>
                                          <p:spTgt spid="7">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8" end="8"/>
                                            </p:txEl>
                                          </p:spTgt>
                                        </p:tgtEl>
                                        <p:attrNameLst>
                                          <p:attrName>style.visibility</p:attrName>
                                        </p:attrNameLst>
                                      </p:cBhvr>
                                      <p:to>
                                        <p:strVal val="visible"/>
                                      </p:to>
                                    </p:set>
                                    <p:animEffect transition="in" filter="dissolve">
                                      <p:cBhvr>
                                        <p:cTn id="22"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Rectangle 5"/>
          <p:cNvSpPr>
            <a:spLocks noGrp="1"/>
          </p:cNvSpPr>
          <p:nvPr>
            <p:ph type="title"/>
          </p:nvPr>
        </p:nvSpPr>
        <p:spPr>
          <a:xfrm>
            <a:off x="484188" y="1474788"/>
            <a:ext cx="8229600" cy="1143000"/>
          </a:xfrm>
        </p:spPr>
        <p:txBody>
          <a:bodyPr/>
          <a:lstStyle/>
          <a:p>
            <a:pPr algn="l"/>
            <a:r>
              <a:rPr lang="en-US" altLang="zh-CN" smtClean="0">
                <a:solidFill>
                  <a:schemeClr val="tx1"/>
                </a:solidFill>
              </a:rPr>
              <a:t>initiator</a:t>
            </a:r>
            <a:endParaRPr lang="en-US" altLang="zh-CN" i="1" smtClean="0">
              <a:solidFill>
                <a:schemeClr val="tx1"/>
              </a:solidFill>
            </a:endParaRPr>
          </a:p>
        </p:txBody>
      </p:sp>
      <p:sp>
        <p:nvSpPr>
          <p:cNvPr id="91139" name="Rectangle 7"/>
          <p:cNvSpPr>
            <a:spLocks noGrp="1" noChangeAspect="1"/>
          </p:cNvSpPr>
          <p:nvPr>
            <p:ph type="body" idx="1"/>
          </p:nvPr>
        </p:nvSpPr>
        <p:spPr>
          <a:xfrm>
            <a:off x="455613" y="2924175"/>
            <a:ext cx="8229600" cy="4525963"/>
          </a:xfrm>
        </p:spPr>
        <p:txBody>
          <a:bodyPr/>
          <a:lstStyle/>
          <a:p>
            <a:pPr>
              <a:buFont typeface="Arial" panose="020B0604020202020204" pitchFamily="34" charset="0"/>
              <a:buNone/>
            </a:pPr>
            <a:r>
              <a:rPr lang="en-US" altLang="zh-CN" smtClean="0"/>
              <a:t>Work in pairs and complete the sentences.</a:t>
            </a:r>
          </a:p>
          <a:p>
            <a:pPr>
              <a:buFont typeface="Arial" panose="020B0604020202020204" pitchFamily="34" charset="0"/>
              <a:buNone/>
            </a:pPr>
            <a:r>
              <a:rPr lang="en-US" altLang="zh-CN" b="0" smtClean="0"/>
              <a:t>1. He was the ___________ of the project.</a:t>
            </a:r>
          </a:p>
          <a:p>
            <a:pPr>
              <a:buFont typeface="Arial" panose="020B0604020202020204" pitchFamily="34" charset="0"/>
              <a:buNone/>
            </a:pPr>
            <a:r>
              <a:rPr lang="en-US" altLang="zh-CN" b="0" smtClean="0"/>
              <a:t>2. The company ___________ a management training programme for small businesses.</a:t>
            </a:r>
          </a:p>
          <a:p>
            <a:pPr>
              <a:buFont typeface="Arial" panose="020B0604020202020204" pitchFamily="34" charset="0"/>
              <a:buNone/>
            </a:pPr>
            <a:r>
              <a:rPr lang="en-US" altLang="zh-CN" b="0" smtClean="0"/>
              <a:t>3. However, once you have agreed to the ___________ request, they would begin to ask for more. </a:t>
            </a:r>
            <a:endParaRPr lang="en-US" altLang="en-US" b="0" smtClean="0">
              <a:ea typeface="宋体" panose="02010600030101010101" pitchFamily="2" charset="-122"/>
            </a:endParaRPr>
          </a:p>
        </p:txBody>
      </p:sp>
      <p:sp>
        <p:nvSpPr>
          <p:cNvPr id="1824779" name="Rectangle 11"/>
          <p:cNvSpPr>
            <a:spLocks noChangeArrowheads="1"/>
          </p:cNvSpPr>
          <p:nvPr/>
        </p:nvSpPr>
        <p:spPr bwMode="auto">
          <a:xfrm>
            <a:off x="3284538" y="3403600"/>
            <a:ext cx="1443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a:solidFill>
                  <a:srgbClr val="FF0000"/>
                </a:solidFill>
              </a:rPr>
              <a:t>initiator</a:t>
            </a:r>
            <a:endParaRPr lang="zh-CN" altLang="en-US">
              <a:solidFill>
                <a:srgbClr val="FF0000"/>
              </a:solidFill>
            </a:endParaRPr>
          </a:p>
        </p:txBody>
      </p:sp>
      <p:sp>
        <p:nvSpPr>
          <p:cNvPr id="1824780" name="Rectangle 12"/>
          <p:cNvSpPr>
            <a:spLocks noChangeArrowheads="1"/>
          </p:cNvSpPr>
          <p:nvPr/>
        </p:nvSpPr>
        <p:spPr bwMode="auto">
          <a:xfrm>
            <a:off x="3708400" y="3957638"/>
            <a:ext cx="1563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a:solidFill>
                  <a:srgbClr val="FF0000"/>
                </a:solidFill>
              </a:rPr>
              <a:t>initiated</a:t>
            </a:r>
            <a:endParaRPr lang="zh-CN" altLang="en-US">
              <a:solidFill>
                <a:srgbClr val="FF0000"/>
              </a:solidFill>
            </a:endParaRPr>
          </a:p>
        </p:txBody>
      </p:sp>
      <p:sp>
        <p:nvSpPr>
          <p:cNvPr id="1824781" name="Rectangle 13"/>
          <p:cNvSpPr>
            <a:spLocks noChangeArrowheads="1"/>
          </p:cNvSpPr>
          <p:nvPr/>
        </p:nvSpPr>
        <p:spPr bwMode="auto">
          <a:xfrm>
            <a:off x="1316038" y="5300663"/>
            <a:ext cx="10906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a:solidFill>
                  <a:srgbClr val="FF0000"/>
                </a:solidFill>
              </a:rPr>
              <a:t>initial</a:t>
            </a:r>
            <a:endParaRPr lang="zh-CN" altLang="en-US">
              <a:solidFill>
                <a:srgbClr val="FF0000"/>
              </a:solidFill>
            </a:endParaRPr>
          </a:p>
        </p:txBody>
      </p:sp>
      <p:sp>
        <p:nvSpPr>
          <p:cNvPr id="91143" name="矩形 1"/>
          <p:cNvSpPr>
            <a:spLocks noChangeArrowheads="1"/>
          </p:cNvSpPr>
          <p:nvPr/>
        </p:nvSpPr>
        <p:spPr bwMode="auto">
          <a:xfrm>
            <a:off x="2411413" y="1793875"/>
            <a:ext cx="64373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b="0"/>
              <a:t>n. person who makes sth. start</a:t>
            </a:r>
          </a:p>
          <a:p>
            <a:pPr>
              <a:spcBef>
                <a:spcPct val="0"/>
              </a:spcBef>
              <a:buFontTx/>
              <a:buNone/>
            </a:pPr>
            <a:r>
              <a:rPr lang="en-US" altLang="zh-CN" sz="2400" b="0"/>
              <a:t>   (v. initiate    n. &amp; adj. initial )</a:t>
            </a:r>
          </a:p>
          <a:p>
            <a:pPr>
              <a:spcBef>
                <a:spcPct val="0"/>
              </a:spcBef>
              <a:buFontTx/>
              <a:buNone/>
            </a:pPr>
            <a:endParaRPr lang="en-US" altLang="zh-CN" sz="2400"/>
          </a:p>
        </p:txBody>
      </p:sp>
      <p:pic>
        <p:nvPicPr>
          <p:cNvPr id="91144"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247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2478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247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4779" grpId="0"/>
      <p:bldP spid="1824780" grpId="0"/>
      <p:bldP spid="182478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a:xfrm>
            <a:off x="166688" y="1676400"/>
            <a:ext cx="8810625" cy="6048375"/>
          </a:xfrm>
        </p:spPr>
        <p:txBody>
          <a:bodyPr/>
          <a:lstStyle/>
          <a:p>
            <a:pPr marL="714375" indent="-712788" algn="just" eaLnBrk="1" hangingPunct="1">
              <a:spcBef>
                <a:spcPct val="15000"/>
              </a:spcBef>
              <a:buSzPct val="120000"/>
              <a:buFont typeface="Arial" panose="020B0604020202020204" pitchFamily="34" charset="0"/>
              <a:buNone/>
              <a:defRPr/>
            </a:pPr>
            <a:r>
              <a:rPr lang="en-US" altLang="en-US" sz="3200" dirty="0" smtClean="0">
                <a:latin typeface="Times New Roman" panose="02020603050405020304" pitchFamily="18" charset="0"/>
                <a:ea typeface="宋体" panose="02010600030101010101" pitchFamily="2" charset="-122"/>
                <a:cs typeface="Times New Roman" panose="02020603050405020304" pitchFamily="18" charset="0"/>
              </a:rPr>
              <a:t>dismember</a:t>
            </a:r>
            <a:r>
              <a:rPr lang="en-US" altLang="zh-CN" sz="3200" dirty="0"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                      </a:t>
            </a:r>
            <a:r>
              <a:rPr lang="en-US" altLang="zh-CN" b="0" i="1" dirty="0" err="1" smtClean="0">
                <a:solidFill>
                  <a:srgbClr val="990000"/>
                </a:solidFill>
                <a:latin typeface="Times New Roman" panose="02020603050405020304" pitchFamily="18" charset="0"/>
                <a:cs typeface="Times New Roman" panose="02020603050405020304" pitchFamily="18" charset="0"/>
              </a:rPr>
              <a:t>vt.</a:t>
            </a:r>
            <a:r>
              <a:rPr lang="en-US" altLang="zh-CN" b="0" i="1" dirty="0" smtClean="0">
                <a:solidFill>
                  <a:srgbClr val="990000"/>
                </a:solidFill>
                <a:latin typeface="Times New Roman" panose="02020603050405020304" pitchFamily="18" charset="0"/>
                <a:cs typeface="Times New Roman" panose="02020603050405020304" pitchFamily="18" charset="0"/>
              </a:rPr>
              <a:t> </a:t>
            </a:r>
            <a:r>
              <a:rPr lang="en-US" altLang="zh-CN" b="0" dirty="0">
                <a:solidFill>
                  <a:sysClr val="windowText" lastClr="000000"/>
                </a:solidFill>
                <a:latin typeface="Times New Roman" panose="02020603050405020304" pitchFamily="18" charset="0"/>
                <a:cs typeface="Times New Roman" panose="02020603050405020304" pitchFamily="18" charset="0"/>
              </a:rPr>
              <a:t>to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take away important parts of a country, organization, or system so that it can no longer continue to exist or be successful</a:t>
            </a:r>
            <a:r>
              <a:rPr lang="en-US" altLang="zh-CN" b="0" dirty="0" smtClean="0">
                <a:solidFill>
                  <a:schemeClr val="accent2"/>
                </a:solidFill>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瓜分；肢解</a:t>
            </a:r>
          </a:p>
          <a:p>
            <a:pPr marL="180975" indent="-179388" algn="just" eaLnBrk="1" hangingPunct="1">
              <a:spcBef>
                <a:spcPct val="15000"/>
              </a:spcBef>
              <a:buSzPct val="120000"/>
              <a:buFont typeface="Arial" panose="020B0604020202020204" pitchFamily="34" charset="0"/>
              <a:buNone/>
              <a:defRPr/>
            </a:pPr>
            <a:r>
              <a:rPr lang="en-US" altLang="zh-CN" b="0" i="1" dirty="0" smtClean="0">
                <a:solidFill>
                  <a:schemeClr val="tx1">
                    <a:lumMod val="95000"/>
                    <a:lumOff val="5000"/>
                  </a:schemeClr>
                </a:solidFill>
                <a:latin typeface="Times New Roman" panose="02020603050405020304" pitchFamily="18" charset="0"/>
                <a:cs typeface="Times New Roman" panose="02020603050405020304" pitchFamily="18" charset="0"/>
              </a:rPr>
              <a:t>e.g. </a:t>
            </a:r>
          </a:p>
          <a:p>
            <a:pPr marL="360000" indent="-360000" algn="just" eaLnBrk="1" hangingPunct="1">
              <a:spcBef>
                <a:spcPct val="15000"/>
              </a:spcBef>
              <a:buSzPct val="120000"/>
              <a:buFont typeface="Arial" panose="020B0604020202020204" pitchFamily="34" charset="0"/>
              <a:buNone/>
              <a:defRPr/>
            </a:pPr>
            <a:r>
              <a:rPr lang="en-US" altLang="zh-CN" b="0" dirty="0">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   </a:t>
            </a:r>
            <a:r>
              <a:rPr lang="en-US" altLang="zh-CN" b="0" dirty="0">
                <a:latin typeface="Times New Roman" panose="02020603050405020304" pitchFamily="18" charset="0"/>
                <a:cs typeface="Times New Roman" panose="02020603050405020304" pitchFamily="18" charset="0"/>
              </a:rPr>
              <a:t>It is easy to see why investors are eager to </a:t>
            </a:r>
            <a:r>
              <a:rPr lang="en-US" altLang="zh-CN" dirty="0">
                <a:latin typeface="Times New Roman" panose="02020603050405020304" pitchFamily="18" charset="0"/>
                <a:cs typeface="Times New Roman" panose="02020603050405020304" pitchFamily="18" charset="0"/>
              </a:rPr>
              <a:t>dismember</a:t>
            </a:r>
            <a:r>
              <a:rPr lang="en-US" altLang="zh-CN" b="0" dirty="0">
                <a:latin typeface="Times New Roman" panose="02020603050405020304" pitchFamily="18" charset="0"/>
                <a:cs typeface="Times New Roman" panose="02020603050405020304" pitchFamily="18" charset="0"/>
              </a:rPr>
              <a:t> the big banks. </a:t>
            </a:r>
          </a:p>
          <a:p>
            <a:pPr marL="360000" indent="-360000" algn="just" eaLnBrk="1" hangingPunct="1">
              <a:spcBef>
                <a:spcPct val="15000"/>
              </a:spcBef>
              <a:buSzPct val="120000"/>
              <a:buFont typeface="Arial" panose="020B0604020202020204" pitchFamily="34" charset="0"/>
              <a:buNone/>
              <a:defRPr/>
            </a:pPr>
            <a:r>
              <a:rPr lang="zh-CN" altLang="en-US" b="0" dirty="0" smtClean="0">
                <a:latin typeface="Times New Roman" panose="02020603050405020304" pitchFamily="18" charset="0"/>
                <a:cs typeface="Times New Roman" panose="02020603050405020304" pitchFamily="18" charset="0"/>
              </a:rPr>
              <a:t>    </a:t>
            </a:r>
            <a:r>
              <a:rPr lang="zh-CN" altLang="en-US" b="0" dirty="0">
                <a:solidFill>
                  <a:srgbClr val="0070C0"/>
                </a:solidFill>
                <a:latin typeface="Times New Roman" panose="02020603050405020304" pitchFamily="18" charset="0"/>
                <a:cs typeface="Times New Roman" panose="02020603050405020304" pitchFamily="18" charset="0"/>
              </a:rPr>
              <a:t>我</a:t>
            </a:r>
            <a:r>
              <a:rPr lang="zh-CN" altLang="en-US" b="0" dirty="0" smtClean="0">
                <a:solidFill>
                  <a:srgbClr val="0070C0"/>
                </a:solidFill>
                <a:latin typeface="Times New Roman" panose="02020603050405020304" pitchFamily="18" charset="0"/>
                <a:cs typeface="Times New Roman" panose="02020603050405020304" pitchFamily="18" charset="0"/>
              </a:rPr>
              <a:t>们</a:t>
            </a:r>
            <a:r>
              <a:rPr lang="zh-CN" altLang="en-US" b="0" dirty="0">
                <a:solidFill>
                  <a:srgbClr val="0070C0"/>
                </a:solidFill>
                <a:latin typeface="Times New Roman" panose="02020603050405020304" pitchFamily="18" charset="0"/>
                <a:cs typeface="Times New Roman" panose="02020603050405020304" pitchFamily="18" charset="0"/>
              </a:rPr>
              <a:t>很容易理解投资者为何希望分拆大银行。</a:t>
            </a:r>
            <a:endParaRPr lang="zh-CN" altLang="en-US" sz="2400" b="0" dirty="0">
              <a:solidFill>
                <a:srgbClr val="0070C0"/>
              </a:solidFill>
              <a:latin typeface="Times New Roman" panose="02020603050405020304" pitchFamily="18" charset="0"/>
              <a:cs typeface="Times New Roman" panose="02020603050405020304" pitchFamily="18" charset="0"/>
            </a:endParaRPr>
          </a:p>
          <a:p>
            <a:pPr marL="360000" indent="-360000" algn="just" eaLnBrk="1" hangingPunct="1">
              <a:spcBef>
                <a:spcPct val="15000"/>
              </a:spcBef>
              <a:buSzPct val="120000"/>
              <a:buFont typeface="Arial" panose="020B0604020202020204" pitchFamily="34" charset="0"/>
              <a:buNone/>
              <a:defRPr/>
            </a:pPr>
            <a:r>
              <a:rPr lang="en-US" altLang="zh-CN" b="0" dirty="0">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   Foreign </a:t>
            </a:r>
            <a:r>
              <a:rPr lang="en-US" altLang="zh-CN" b="0" dirty="0">
                <a:latin typeface="Times New Roman" panose="02020603050405020304" pitchFamily="18" charset="0"/>
                <a:cs typeface="Times New Roman" panose="02020603050405020304" pitchFamily="18" charset="0"/>
              </a:rPr>
              <a:t>intelligence agencies are also sponsoring these horrendous attacks to create instability in Pakistan to </a:t>
            </a:r>
            <a:r>
              <a:rPr lang="en-US" altLang="zh-CN" dirty="0">
                <a:latin typeface="Times New Roman" panose="02020603050405020304" pitchFamily="18" charset="0"/>
                <a:cs typeface="Times New Roman" panose="02020603050405020304" pitchFamily="18" charset="0"/>
              </a:rPr>
              <a:t>dismember</a:t>
            </a:r>
            <a:r>
              <a:rPr lang="en-US" altLang="zh-CN" b="0" dirty="0">
                <a:latin typeface="Times New Roman" panose="02020603050405020304" pitchFamily="18" charset="0"/>
                <a:cs typeface="Times New Roman" panose="02020603050405020304" pitchFamily="18" charset="0"/>
              </a:rPr>
              <a:t> and denuclearize it.</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 </a:t>
            </a:r>
          </a:p>
          <a:p>
            <a:pPr marL="360000" indent="-360000" algn="just" eaLnBrk="1" hangingPunct="1">
              <a:spcBef>
                <a:spcPct val="15000"/>
              </a:spcBef>
              <a:buSzPct val="120000"/>
              <a:buFont typeface="Arial" panose="020B0604020202020204" pitchFamily="34" charset="0"/>
              <a:buNone/>
              <a:defRPr/>
            </a:pPr>
            <a:r>
              <a:rPr lang="en-US" altLang="zh-CN" sz="2400" b="0" dirty="0" smtClean="0">
                <a:solidFill>
                  <a:schemeClr val="hlink"/>
                </a:solidFill>
                <a:latin typeface="Times New Roman" panose="02020603050405020304" pitchFamily="18" charset="0"/>
                <a:cs typeface="Times New Roman" panose="02020603050405020304" pitchFamily="18" charset="0"/>
              </a:rPr>
              <a:t>     </a:t>
            </a:r>
            <a:endParaRPr lang="en-US" altLang="en-US" sz="2400" b="0" dirty="0" smtClean="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3187" name="文本框 3"/>
          <p:cNvSpPr txBox="1">
            <a:spLocks noChangeArrowheads="1"/>
          </p:cNvSpPr>
          <p:nvPr/>
        </p:nvSpPr>
        <p:spPr bwMode="auto">
          <a:xfrm>
            <a:off x="166688" y="69850"/>
            <a:ext cx="337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en-US" sz="2400">
                <a:solidFill>
                  <a:schemeClr val="bg1"/>
                </a:solidFill>
                <a:latin typeface="Arial Black" panose="020B0A04020102020204" pitchFamily="34" charset="0"/>
                <a:sym typeface="宋体" panose="02010600030101010101" pitchFamily="2" charset="-122"/>
              </a:rPr>
              <a:t>Words &amp; Phrases</a:t>
            </a:r>
          </a:p>
        </p:txBody>
      </p:sp>
      <p:pic>
        <p:nvPicPr>
          <p:cNvPr id="9318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1878013"/>
            <a:ext cx="158432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图片 10">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endParaRPr lang="zh-CN" altLang="en-US" smtClean="0"/>
          </a:p>
        </p:txBody>
      </p:sp>
      <p:pic>
        <p:nvPicPr>
          <p:cNvPr id="8195" name="内容占位符 7"/>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22275" y="1801813"/>
            <a:ext cx="8418513" cy="4795837"/>
          </a:xfrm>
        </p:spPr>
      </p:pic>
      <p:pic>
        <p:nvPicPr>
          <p:cNvPr id="8196"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2275" y="168275"/>
            <a:ext cx="8418513"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908175" y="525463"/>
            <a:ext cx="4967288" cy="769937"/>
          </a:xfrm>
          <a:prstGeom prst="rect">
            <a:avLst/>
          </a:prstGeom>
          <a:noFill/>
        </p:spPr>
        <p:txBody>
          <a:bodyPr>
            <a:spAutoFit/>
          </a:bodyPr>
          <a:lstStyle/>
          <a:p>
            <a:pPr>
              <a:defRPr/>
            </a:pPr>
            <a:r>
              <a:rPr lang="en-US" altLang="zh-CN" sz="4400" dirty="0">
                <a:solidFill>
                  <a:schemeClr val="bg1">
                    <a:lumMod val="95000"/>
                  </a:schemeClr>
                </a:solidFill>
              </a:rPr>
              <a:t>Warm-up</a:t>
            </a:r>
            <a:endParaRPr lang="zh-CN" altLang="en-US" sz="4400" dirty="0">
              <a:solidFill>
                <a:schemeClr val="bg1">
                  <a:lumMod val="95000"/>
                </a:schemeClr>
              </a:solidFill>
            </a:endParaRPr>
          </a:p>
        </p:txBody>
      </p:sp>
    </p:spTree>
  </p:cSld>
  <p:clrMapOvr>
    <a:masterClrMapping/>
  </p:clrMapOvr>
  <p:transition>
    <p:wipe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9" name="Rectangle 5"/>
          <p:cNvSpPr>
            <a:spLocks noGrp="1"/>
          </p:cNvSpPr>
          <p:nvPr>
            <p:ph type="title"/>
          </p:nvPr>
        </p:nvSpPr>
        <p:spPr>
          <a:xfrm>
            <a:off x="287338" y="1700213"/>
            <a:ext cx="1368425" cy="1143000"/>
          </a:xfrm>
        </p:spPr>
        <p:txBody>
          <a:bodyPr/>
          <a:lstStyle/>
          <a:p>
            <a:pPr algn="l">
              <a:defRPr/>
            </a:pPr>
            <a:r>
              <a:rPr lang="en-US" altLang="zh-CN" dirty="0" smtClean="0">
                <a:solidFill>
                  <a:schemeClr val="tx1">
                    <a:lumMod val="95000"/>
                    <a:lumOff val="5000"/>
                  </a:schemeClr>
                </a:solidFill>
              </a:rPr>
              <a:t>vow</a:t>
            </a:r>
            <a:endParaRPr lang="en-US" altLang="zh-CN" i="1" dirty="0" smtClean="0">
              <a:solidFill>
                <a:schemeClr val="tx1">
                  <a:lumMod val="95000"/>
                  <a:lumOff val="5000"/>
                </a:schemeClr>
              </a:solidFill>
            </a:endParaRPr>
          </a:p>
        </p:txBody>
      </p:sp>
      <p:sp>
        <p:nvSpPr>
          <p:cNvPr id="94211" name="Rectangle 7"/>
          <p:cNvSpPr>
            <a:spLocks noGrp="1" noChangeAspect="1"/>
          </p:cNvSpPr>
          <p:nvPr>
            <p:ph type="body" idx="1"/>
          </p:nvPr>
        </p:nvSpPr>
        <p:spPr>
          <a:xfrm>
            <a:off x="468313" y="1773238"/>
            <a:ext cx="8867775" cy="4876800"/>
          </a:xfrm>
        </p:spPr>
        <p:txBody>
          <a:bodyPr/>
          <a:lstStyle/>
          <a:p>
            <a:pPr>
              <a:buFont typeface="Arial" panose="020B0604020202020204" pitchFamily="34" charset="0"/>
              <a:buNone/>
            </a:pPr>
            <a:r>
              <a:rPr lang="en-US" altLang="zh-CN" b="0" smtClean="0"/>
              <a:t>          </a:t>
            </a:r>
            <a:r>
              <a:rPr lang="en-US" altLang="zh-CN" b="0" i="1" smtClean="0"/>
              <a:t>v. fml</a:t>
            </a:r>
            <a:r>
              <a:rPr lang="en-US" altLang="zh-CN" b="0" smtClean="0"/>
              <a:t> to promise that you will do sth.</a:t>
            </a:r>
            <a:endParaRPr lang="en-US" altLang="zh-CN" b="0" i="1" smtClean="0"/>
          </a:p>
          <a:p>
            <a:pPr>
              <a:buFont typeface="Arial" panose="020B0604020202020204" pitchFamily="34" charset="0"/>
              <a:buNone/>
            </a:pPr>
            <a:r>
              <a:rPr lang="en-US" altLang="zh-CN" b="0" i="1" smtClean="0"/>
              <a:t>          n.</a:t>
            </a:r>
            <a:r>
              <a:rPr lang="en-US" altLang="zh-CN" b="0" smtClean="0"/>
              <a:t> a serious promise</a:t>
            </a:r>
          </a:p>
          <a:p>
            <a:pPr>
              <a:buFont typeface="Arial" panose="020B0604020202020204" pitchFamily="34" charset="0"/>
              <a:buNone/>
            </a:pPr>
            <a:r>
              <a:rPr lang="en-US" altLang="zh-CN" sz="1400" b="0" smtClean="0"/>
              <a:t>   </a:t>
            </a:r>
            <a:endParaRPr lang="en-US" altLang="zh-CN" sz="1200" b="0" smtClean="0"/>
          </a:p>
          <a:p>
            <a:pPr>
              <a:buFont typeface="Arial" panose="020B0604020202020204" pitchFamily="34" charset="0"/>
              <a:buNone/>
            </a:pPr>
            <a:r>
              <a:rPr lang="en-US" altLang="zh-CN" smtClean="0"/>
              <a:t>Work in pairs and find regularity in the sentences  </a:t>
            </a:r>
          </a:p>
          <a:p>
            <a:pPr>
              <a:buFont typeface="Arial" panose="020B0604020202020204" pitchFamily="34" charset="0"/>
              <a:buNone/>
            </a:pPr>
            <a:r>
              <a:rPr lang="en-US" altLang="zh-CN" b="0" smtClean="0"/>
              <a:t>1. They </a:t>
            </a:r>
            <a:r>
              <a:rPr lang="en-US" altLang="zh-CN" smtClean="0"/>
              <a:t>vowed</a:t>
            </a:r>
            <a:r>
              <a:rPr lang="en-US" altLang="zh-CN" b="0" smtClean="0"/>
              <a:t> to use a scientific approach.</a:t>
            </a:r>
          </a:p>
          <a:p>
            <a:pPr>
              <a:buFont typeface="Arial" panose="020B0604020202020204" pitchFamily="34" charset="0"/>
              <a:buNone/>
            </a:pPr>
            <a:r>
              <a:rPr lang="en-US" altLang="zh-CN" b="0" smtClean="0"/>
              <a:t>2. The rescue team </a:t>
            </a:r>
            <a:r>
              <a:rPr lang="en-US" altLang="zh-CN" smtClean="0"/>
              <a:t>vowed</a:t>
            </a:r>
            <a:r>
              <a:rPr lang="en-US" altLang="zh-CN" b="0" smtClean="0"/>
              <a:t> to save as many earthquake victims as they could.</a:t>
            </a:r>
          </a:p>
          <a:p>
            <a:pPr>
              <a:buFont typeface="Arial" panose="020B0604020202020204" pitchFamily="34" charset="0"/>
              <a:buNone/>
            </a:pPr>
            <a:r>
              <a:rPr lang="en-US" altLang="zh-CN" b="0" smtClean="0"/>
              <a:t>   </a:t>
            </a:r>
          </a:p>
          <a:p>
            <a:pPr>
              <a:buFont typeface="Arial" panose="020B0604020202020204" pitchFamily="34" charset="0"/>
              <a:buNone/>
            </a:pPr>
            <a:r>
              <a:rPr lang="en-US" altLang="zh-CN" b="0" smtClean="0"/>
              <a:t>    </a:t>
            </a:r>
            <a:endParaRPr lang="en-US" altLang="en-US" b="0" smtClean="0">
              <a:ea typeface="宋体" panose="02010600030101010101" pitchFamily="2" charset="-122"/>
            </a:endParaRPr>
          </a:p>
        </p:txBody>
      </p:sp>
      <p:sp>
        <p:nvSpPr>
          <p:cNvPr id="1703956" name="WordArt 20"/>
          <p:cNvSpPr>
            <a:spLocks noChangeArrowheads="1" noChangeShapeType="1" noTextEdit="1"/>
          </p:cNvSpPr>
          <p:nvPr/>
        </p:nvSpPr>
        <p:spPr bwMode="auto">
          <a:xfrm>
            <a:off x="971550" y="5229225"/>
            <a:ext cx="2592388" cy="431800"/>
          </a:xfrm>
          <a:prstGeom prst="rect">
            <a:avLst/>
          </a:prstGeom>
        </p:spPr>
        <p:txBody>
          <a:bodyPr wrap="none" fromWordArt="1">
            <a:prstTxWarp prst="textPlain">
              <a:avLst>
                <a:gd name="adj" fmla="val 50000"/>
              </a:avLst>
            </a:prstTxWarp>
          </a:bodyPr>
          <a:lstStyle/>
          <a:p>
            <a:pPr algn="ctr"/>
            <a:r>
              <a:rPr lang="en-US" altLang="zh-CN" kern="10">
                <a:ln w="19050">
                  <a:solidFill>
                    <a:srgbClr val="FF9900"/>
                  </a:solidFill>
                  <a:round/>
                  <a:headEnd/>
                  <a:tailEnd/>
                </a:ln>
                <a:solidFill>
                  <a:srgbClr val="FFFF00"/>
                </a:solidFill>
                <a:effectLst>
                  <a:outerShdw dist="35921" dir="2700000" algn="ctr" rotWithShape="0">
                    <a:srgbClr val="990000"/>
                  </a:outerShdw>
                </a:effectLst>
                <a:latin typeface="Georgia" panose="02040502050405020303" pitchFamily="18" charset="0"/>
              </a:rPr>
              <a:t>vow to do sth.</a:t>
            </a:r>
            <a:endParaRPr lang="zh-CN" altLang="en-US" kern="10">
              <a:ln w="19050">
                <a:solidFill>
                  <a:srgbClr val="FF9900"/>
                </a:solidFill>
                <a:round/>
                <a:headEnd/>
                <a:tailEnd/>
              </a:ln>
              <a:solidFill>
                <a:srgbClr val="FFFF00"/>
              </a:solidFill>
              <a:effectLst>
                <a:outerShdw dist="35921" dir="2700000" algn="ctr" rotWithShape="0">
                  <a:srgbClr val="990000"/>
                </a:outerShdw>
              </a:effectLst>
              <a:latin typeface="Georgia" panose="02040502050405020303" pitchFamily="18" charset="0"/>
            </a:endParaRPr>
          </a:p>
        </p:txBody>
      </p:sp>
      <p:pic>
        <p:nvPicPr>
          <p:cNvPr id="94213" name="图片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7039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3956"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2517" name="Rectangle 5"/>
          <p:cNvSpPr>
            <a:spLocks noGrp="1"/>
          </p:cNvSpPr>
          <p:nvPr>
            <p:ph type="title"/>
          </p:nvPr>
        </p:nvSpPr>
        <p:spPr>
          <a:xfrm>
            <a:off x="387350" y="1395413"/>
            <a:ext cx="1295400" cy="1143000"/>
          </a:xfrm>
        </p:spPr>
        <p:txBody>
          <a:bodyPr/>
          <a:lstStyle/>
          <a:p>
            <a:pPr algn="l">
              <a:defRPr/>
            </a:pPr>
            <a:r>
              <a:rPr lang="en-US" altLang="zh-CN" dirty="0" smtClean="0">
                <a:solidFill>
                  <a:schemeClr val="tx1">
                    <a:lumMod val="95000"/>
                    <a:lumOff val="5000"/>
                  </a:schemeClr>
                </a:solidFill>
              </a:rPr>
              <a:t>vow</a:t>
            </a:r>
            <a:endParaRPr lang="en-US" altLang="zh-CN" i="1" dirty="0" smtClean="0">
              <a:solidFill>
                <a:schemeClr val="tx1">
                  <a:lumMod val="95000"/>
                  <a:lumOff val="5000"/>
                </a:schemeClr>
              </a:solidFill>
            </a:endParaRPr>
          </a:p>
        </p:txBody>
      </p:sp>
      <p:sp>
        <p:nvSpPr>
          <p:cNvPr id="96259" name="Rectangle 7"/>
          <p:cNvSpPr>
            <a:spLocks noGrp="1" noChangeAspect="1"/>
          </p:cNvSpPr>
          <p:nvPr>
            <p:ph type="body" sz="half" idx="1"/>
          </p:nvPr>
        </p:nvSpPr>
        <p:spPr>
          <a:xfrm>
            <a:off x="250825" y="2451100"/>
            <a:ext cx="6994525" cy="647700"/>
          </a:xfrm>
        </p:spPr>
        <p:txBody>
          <a:bodyPr/>
          <a:lstStyle/>
          <a:p>
            <a:pPr marL="0" indent="0">
              <a:buFont typeface="Arial" panose="020B0604020202020204" pitchFamily="34" charset="0"/>
              <a:buNone/>
            </a:pPr>
            <a:r>
              <a:rPr lang="en-US" altLang="zh-CN" sz="2400" smtClean="0"/>
              <a:t>Read aloud the wedding vows.</a:t>
            </a:r>
            <a:endParaRPr lang="en-US" altLang="zh-CN" sz="2400" b="0" smtClean="0"/>
          </a:p>
        </p:txBody>
      </p:sp>
      <p:pic>
        <p:nvPicPr>
          <p:cNvPr id="96260" name="Picture 30" descr="6464_164817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3357563"/>
            <a:ext cx="36528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8719" name="Rectangle 31"/>
          <p:cNvSpPr>
            <a:spLocks noChangeAspect="1"/>
          </p:cNvSpPr>
          <p:nvPr/>
        </p:nvSpPr>
        <p:spPr bwMode="auto">
          <a:xfrm>
            <a:off x="576263" y="3081338"/>
            <a:ext cx="447357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0"/>
              <a:t>I xxx, take you xxx, to be my wedded wife / husband. To have and to hold, from this day forward, for better, for worse, for richer, for poorer, in sickness or in health, to love and to cherish till death do us part. And hereto I pledge you my faithfulness.</a:t>
            </a:r>
            <a:endParaRPr lang="en-US" altLang="en-US" sz="2400" b="0"/>
          </a:p>
        </p:txBody>
      </p:sp>
      <p:pic>
        <p:nvPicPr>
          <p:cNvPr id="96262" name="图片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87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8719"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a:xfrm>
            <a:off x="238125" y="1773238"/>
            <a:ext cx="8810625" cy="5903912"/>
          </a:xfrm>
        </p:spPr>
        <p:txBody>
          <a:bodyPr/>
          <a:lstStyle/>
          <a:p>
            <a:pPr eaLnBrk="1" hangingPunct="1">
              <a:buSzPct val="120000"/>
              <a:buFont typeface="Arial" panose="020B0604020202020204" pitchFamily="34" charset="0"/>
              <a:buNone/>
              <a:defRPr/>
            </a:pPr>
            <a:r>
              <a:rPr lang="en-US" altLang="en-US" sz="3200" dirty="0" smtClean="0">
                <a:ea typeface="宋体" panose="02010600030101010101" pitchFamily="2" charset="-122"/>
              </a:rPr>
              <a:t>dynamite</a:t>
            </a:r>
            <a:r>
              <a:rPr lang="en-US" altLang="zh-CN" dirty="0" smtClean="0"/>
              <a:t>        </a:t>
            </a:r>
          </a:p>
          <a:p>
            <a:pPr marL="180975" indent="-179388" algn="just" eaLnBrk="1" hangingPunct="1">
              <a:buSzPct val="120000"/>
              <a:buFont typeface="Arial" panose="020B0604020202020204" pitchFamily="34" charset="0"/>
              <a:buNone/>
              <a:defRPr/>
            </a:pPr>
            <a:r>
              <a:rPr lang="en-US" altLang="zh-CN" sz="2400" b="0" dirty="0" smtClean="0">
                <a:latin typeface="Times New Roman" panose="02020603050405020304" pitchFamily="18" charset="0"/>
                <a:cs typeface="Times New Roman" panose="02020603050405020304" pitchFamily="18" charset="0"/>
              </a:rPr>
              <a:t>1</a:t>
            </a:r>
            <a:r>
              <a:rPr lang="en-US" altLang="zh-CN" sz="2400" b="0" dirty="0">
                <a:latin typeface="Times New Roman" panose="02020603050405020304" pitchFamily="18" charset="0"/>
                <a:cs typeface="Times New Roman" panose="02020603050405020304" pitchFamily="18" charset="0"/>
              </a:rPr>
              <a:t>.</a:t>
            </a:r>
            <a:r>
              <a:rPr lang="en-US" altLang="zh-CN" sz="2400" b="0" dirty="0" smtClean="0">
                <a:latin typeface="Times New Roman" panose="02020603050405020304" pitchFamily="18" charset="0"/>
                <a:cs typeface="Times New Roman" panose="02020603050405020304" pitchFamily="18" charset="0"/>
              </a:rPr>
              <a:t> </a:t>
            </a:r>
            <a:r>
              <a:rPr lang="en-US" altLang="zh-CN" sz="2400" b="0" i="1" dirty="0" err="1" smtClean="0">
                <a:solidFill>
                  <a:srgbClr val="990000"/>
                </a:solidFill>
                <a:latin typeface="Times New Roman" panose="02020603050405020304" pitchFamily="18" charset="0"/>
                <a:cs typeface="Times New Roman" panose="02020603050405020304" pitchFamily="18" charset="0"/>
              </a:rPr>
              <a:t>vt.</a:t>
            </a:r>
            <a:r>
              <a:rPr lang="en-US" altLang="zh-CN" sz="2400" b="0" i="1" dirty="0" smtClean="0">
                <a:solidFill>
                  <a:srgbClr val="990000"/>
                </a:solidFill>
                <a:latin typeface="Times New Roman" panose="02020603050405020304" pitchFamily="18" charset="0"/>
                <a:cs typeface="Times New Roman" panose="02020603050405020304" pitchFamily="18" charset="0"/>
              </a:rPr>
              <a:t> </a:t>
            </a:r>
            <a:r>
              <a:rPr lang="en-US" altLang="zh-CN" sz="2400" b="0" dirty="0">
                <a:solidFill>
                  <a:sysClr val="windowText" lastClr="000000"/>
                </a:solidFill>
                <a:latin typeface="Times New Roman" panose="02020603050405020304" pitchFamily="18" charset="0"/>
                <a:cs typeface="Times New Roman" panose="02020603050405020304" pitchFamily="18" charset="0"/>
              </a:rPr>
              <a:t>to</a:t>
            </a:r>
            <a:r>
              <a:rPr lang="en-US" altLang="zh-CN" sz="2400" b="0" i="1" dirty="0" smtClean="0">
                <a:solidFill>
                  <a:srgbClr val="990000"/>
                </a:solidFill>
                <a:latin typeface="Times New Roman" panose="02020603050405020304" pitchFamily="18" charset="0"/>
                <a:cs typeface="Times New Roman" panose="02020603050405020304" pitchFamily="18" charset="0"/>
              </a:rPr>
              <a:t> </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destroy s</a:t>
            </a:r>
            <a:r>
              <a:rPr lang="en-US" altLang="zh-CN" sz="2400" b="0" dirty="0" smtClean="0">
                <a:latin typeface="Times New Roman" panose="02020603050405020304" pitchFamily="18" charset="0"/>
                <a:cs typeface="Times New Roman" panose="02020603050405020304" pitchFamily="18" charset="0"/>
              </a:rPr>
              <a:t>th.</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 using a powerful</a:t>
            </a:r>
            <a:r>
              <a:rPr lang="en-US" altLang="zh-CN" sz="2400" b="0" dirty="0" smtClean="0">
                <a:latin typeface="Times New Roman" panose="02020603050405020304" pitchFamily="18" charset="0"/>
                <a:cs typeface="Times New Roman" panose="02020603050405020304" pitchFamily="18" charset="0"/>
              </a:rPr>
              <a:t> </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explosive</a:t>
            </a:r>
            <a:r>
              <a:rPr lang="zh-CN" altLang="en-US" sz="2400" b="0" dirty="0" smtClean="0">
                <a:solidFill>
                  <a:srgbClr val="0070C0"/>
                </a:solidFill>
                <a:latin typeface="Times New Roman" panose="02020603050405020304" pitchFamily="18" charset="0"/>
                <a:cs typeface="Times New Roman" panose="02020603050405020304" pitchFamily="18" charset="0"/>
              </a:rPr>
              <a:t>（用炸药）炸毁</a:t>
            </a:r>
          </a:p>
          <a:p>
            <a:pPr marL="180975" indent="-179388" algn="just" eaLnBrk="1" hangingPunct="1">
              <a:buSzPct val="120000"/>
              <a:buFont typeface="Arial" panose="020B0604020202020204" pitchFamily="34" charset="0"/>
              <a:buNone/>
              <a:defRPr/>
            </a:pPr>
            <a:r>
              <a:rPr lang="en-US" altLang="zh-CN" sz="2400" b="0" i="1" dirty="0" smtClean="0">
                <a:latin typeface="Times New Roman" panose="02020603050405020304" pitchFamily="18" charset="0"/>
                <a:cs typeface="Times New Roman" panose="02020603050405020304" pitchFamily="18" charset="0"/>
              </a:rPr>
              <a:t>    e.g. </a:t>
            </a:r>
          </a:p>
          <a:p>
            <a:pPr marL="361950" indent="-360363" algn="just" eaLnBrk="1" hangingPunct="1">
              <a:buSzPct val="120000"/>
              <a:buFont typeface="Arial" panose="020B0604020202020204" pitchFamily="34" charset="0"/>
              <a:buNone/>
              <a:defRPr/>
            </a:pPr>
            <a:r>
              <a:rPr lang="en-US" altLang="en-US" sz="2400" b="0" i="1" dirty="0">
                <a:latin typeface="Times New Roman" panose="02020603050405020304" pitchFamily="18" charset="0"/>
                <a:ea typeface="宋体" panose="02010600030101010101" pitchFamily="2" charset="-122"/>
                <a:cs typeface="Times New Roman" panose="02020603050405020304" pitchFamily="18" charset="0"/>
              </a:rPr>
              <a:t> </a:t>
            </a:r>
            <a:r>
              <a:rPr lang="en-US" altLang="en-US" sz="2400" b="0" i="1"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They will </a:t>
            </a:r>
            <a:r>
              <a:rPr lang="en-US" altLang="en-US" sz="2400" dirty="0" smtClean="0">
                <a:latin typeface="Times New Roman" panose="02020603050405020304" pitchFamily="18" charset="0"/>
                <a:ea typeface="宋体" panose="02010600030101010101" pitchFamily="2" charset="-122"/>
                <a:cs typeface="Times New Roman" panose="02020603050405020304" pitchFamily="18" charset="0"/>
              </a:rPr>
              <a:t>dynamite</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 and burn our museums and try to steal our   valuable artwork.</a:t>
            </a:r>
            <a:endParaRPr lang="en-US" altLang="zh-CN" sz="2400" b="0" dirty="0" smtClean="0">
              <a:latin typeface="Times New Roman" panose="02020603050405020304" pitchFamily="18" charset="0"/>
              <a:cs typeface="Times New Roman" panose="02020603050405020304" pitchFamily="18" charset="0"/>
            </a:endParaRPr>
          </a:p>
          <a:p>
            <a:pPr marL="361950" indent="-360363" algn="just" eaLnBrk="1" hangingPunct="1">
              <a:buSzPct val="120000"/>
              <a:buFont typeface="Arial" panose="020B0604020202020204" pitchFamily="34" charset="0"/>
              <a:buNone/>
              <a:defRPr/>
            </a:pPr>
            <a:r>
              <a:rPr lang="zh-CN" altLang="en-US" sz="2400" b="0" dirty="0" smtClean="0">
                <a:solidFill>
                  <a:srgbClr val="0070C0"/>
                </a:solidFill>
                <a:latin typeface="Times New Roman" panose="02020603050405020304" pitchFamily="18" charset="0"/>
                <a:cs typeface="Times New Roman" panose="02020603050405020304" pitchFamily="18" charset="0"/>
              </a:rPr>
              <a:t>     他们打算炸毁、烧毁我们的博物馆，并企图偷窃我们宝贵的艺 术品。</a:t>
            </a:r>
          </a:p>
          <a:p>
            <a:pPr marL="180975" indent="-179388" algn="just" eaLnBrk="1" hangingPunct="1">
              <a:buSzPct val="120000"/>
              <a:buFont typeface="Arial" panose="020B0604020202020204" pitchFamily="34" charset="0"/>
              <a:buNone/>
              <a:defRPr/>
            </a:pPr>
            <a:r>
              <a:rPr lang="en-US" altLang="zh-CN" sz="2400" b="0" dirty="0" smtClean="0">
                <a:latin typeface="Times New Roman" panose="02020603050405020304" pitchFamily="18" charset="0"/>
                <a:cs typeface="Times New Roman" panose="02020603050405020304" pitchFamily="18" charset="0"/>
              </a:rPr>
              <a:t>2. </a:t>
            </a:r>
            <a:r>
              <a:rPr lang="en-US" altLang="zh-CN" sz="2400" b="0" i="1" dirty="0" smtClean="0">
                <a:solidFill>
                  <a:srgbClr val="990000"/>
                </a:solidFill>
                <a:latin typeface="Times New Roman" panose="02020603050405020304" pitchFamily="18" charset="0"/>
                <a:cs typeface="Times New Roman" panose="02020603050405020304" pitchFamily="18" charset="0"/>
              </a:rPr>
              <a:t>n. </a:t>
            </a:r>
            <a:r>
              <a:rPr lang="en-US" altLang="zh-CN" sz="2400" b="0" dirty="0" smtClean="0">
                <a:solidFill>
                  <a:srgbClr val="990000"/>
                </a:solidFill>
                <a:latin typeface="Times New Roman" panose="02020603050405020304" pitchFamily="18" charset="0"/>
                <a:cs typeface="Times New Roman" panose="02020603050405020304" pitchFamily="18" charset="0"/>
              </a:rPr>
              <a:t>[U] </a:t>
            </a:r>
            <a:r>
              <a:rPr lang="en-US" altLang="zh-CN" sz="2400" b="0" dirty="0" smtClean="0">
                <a:latin typeface="Times New Roman" panose="02020603050405020304" pitchFamily="18" charset="0"/>
                <a:cs typeface="Times New Roman" panose="02020603050405020304" pitchFamily="18" charset="0"/>
              </a:rPr>
              <a:t>a substance used for causing explosions, esp. for breaking rock into pieces  </a:t>
            </a:r>
            <a:r>
              <a:rPr lang="zh-CN" altLang="en-US" sz="2400" b="0" dirty="0" smtClean="0">
                <a:solidFill>
                  <a:srgbClr val="0070C0"/>
                </a:solidFill>
                <a:latin typeface="Times New Roman" panose="02020603050405020304" pitchFamily="18" charset="0"/>
                <a:cs typeface="Times New Roman" panose="02020603050405020304" pitchFamily="18" charset="0"/>
              </a:rPr>
              <a:t>炸药</a:t>
            </a:r>
          </a:p>
          <a:p>
            <a:pPr marL="180975" indent="-179388" algn="just" eaLnBrk="1" hangingPunct="1">
              <a:buSzPct val="120000"/>
              <a:buFont typeface="Arial" panose="020B0604020202020204" pitchFamily="34" charset="0"/>
              <a:buNone/>
              <a:defRPr/>
            </a:pPr>
            <a:r>
              <a:rPr lang="en-US" altLang="zh-CN" sz="2400" b="0" i="1" dirty="0" smtClean="0">
                <a:latin typeface="Times New Roman" panose="02020603050405020304" pitchFamily="18" charset="0"/>
                <a:cs typeface="Times New Roman" panose="02020603050405020304" pitchFamily="18" charset="0"/>
              </a:rPr>
              <a:t>    e.g.</a:t>
            </a:r>
            <a:r>
              <a:rPr lang="en-US" altLang="zh-CN" sz="2400" b="0" dirty="0" smtClean="0">
                <a:latin typeface="Times New Roman" panose="02020603050405020304" pitchFamily="18" charset="0"/>
                <a:cs typeface="Times New Roman" panose="02020603050405020304" pitchFamily="18" charset="0"/>
              </a:rPr>
              <a:t>   The soldiers blew up the bridge with </a:t>
            </a:r>
            <a:r>
              <a:rPr lang="en-US" altLang="zh-CN" sz="2400" dirty="0" smtClean="0">
                <a:latin typeface="Times New Roman" panose="02020603050405020304" pitchFamily="18" charset="0"/>
                <a:cs typeface="Times New Roman" panose="02020603050405020304" pitchFamily="18" charset="0"/>
              </a:rPr>
              <a:t>dynamite</a:t>
            </a:r>
            <a:r>
              <a:rPr lang="en-US" altLang="zh-CN" sz="2400" b="0" dirty="0" smtClean="0">
                <a:latin typeface="Times New Roman" panose="02020603050405020304" pitchFamily="18" charset="0"/>
                <a:cs typeface="Times New Roman" panose="02020603050405020304" pitchFamily="18" charset="0"/>
              </a:rPr>
              <a:t>.  </a:t>
            </a:r>
          </a:p>
          <a:p>
            <a:pPr marL="180975" indent="-179388" algn="just" eaLnBrk="1" hangingPunct="1">
              <a:buSzPct val="120000"/>
              <a:buFont typeface="Arial" panose="020B0604020202020204" pitchFamily="34" charset="0"/>
              <a:buNone/>
              <a:defRPr/>
            </a:pPr>
            <a:r>
              <a:rPr lang="en-US" altLang="zh-CN" sz="2400" b="0" dirty="0" smtClean="0">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士兵们用炸药炸毁了这座桥。 </a:t>
            </a:r>
          </a:p>
          <a:p>
            <a:pPr algn="just" eaLnBrk="1" hangingPunct="1">
              <a:buSzPct val="120000"/>
              <a:buFont typeface="Arial" panose="020B0604020202020204" pitchFamily="34" charset="0"/>
              <a:buNone/>
              <a:defRPr/>
            </a:pPr>
            <a:r>
              <a:rPr lang="en-US" altLang="zh-CN" sz="2400" b="0" dirty="0" smtClean="0">
                <a:latin typeface="Times New Roman" panose="02020603050405020304" pitchFamily="18" charset="0"/>
                <a:cs typeface="Times New Roman" panose="02020603050405020304" pitchFamily="18" charset="0"/>
              </a:rPr>
              <a:t> </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 </a:t>
            </a:r>
            <a:endParaRPr lang="zh-CN" altLang="en-US" sz="2400" b="0" dirty="0" smtClean="0">
              <a:latin typeface="Times New Roman" panose="02020603050405020304" pitchFamily="18" charset="0"/>
              <a:cs typeface="Times New Roman" panose="02020603050405020304" pitchFamily="18" charset="0"/>
            </a:endParaRPr>
          </a:p>
        </p:txBody>
      </p:sp>
      <p:sp>
        <p:nvSpPr>
          <p:cNvPr id="98307" name="文本框 3"/>
          <p:cNvSpPr txBox="1">
            <a:spLocks noChangeArrowheads="1"/>
          </p:cNvSpPr>
          <p:nvPr/>
        </p:nvSpPr>
        <p:spPr bwMode="auto">
          <a:xfrm>
            <a:off x="166688" y="69850"/>
            <a:ext cx="337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en-US" sz="2400">
                <a:solidFill>
                  <a:schemeClr val="bg1"/>
                </a:solidFill>
                <a:latin typeface="Arial Black" panose="020B0A04020102020204" pitchFamily="34" charset="0"/>
                <a:sym typeface="宋体" panose="02010600030101010101" pitchFamily="2" charset="-122"/>
              </a:rPr>
              <a:t>Words &amp; Phrases</a:t>
            </a:r>
          </a:p>
        </p:txBody>
      </p:sp>
      <p:pic>
        <p:nvPicPr>
          <p:cNvPr id="9830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1878013"/>
            <a:ext cx="1512887"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9"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dissolve">
                                      <p:cBhvr>
                                        <p:cTn id="7" dur="500"/>
                                        <p:tgtEl>
                                          <p:spTgt spid="7">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7" end="7"/>
                                            </p:txEl>
                                          </p:spTgt>
                                        </p:tgtEl>
                                        <p:attrNameLst>
                                          <p:attrName>style.visibility</p:attrName>
                                        </p:attrNameLst>
                                      </p:cBhvr>
                                      <p:to>
                                        <p:strVal val="visible"/>
                                      </p:to>
                                    </p:set>
                                    <p:animEffect transition="in" filter="dissolve">
                                      <p:cBhvr>
                                        <p:cTn id="12"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0" name="Rectangle 5"/>
          <p:cNvSpPr>
            <a:spLocks noGrp="1"/>
          </p:cNvSpPr>
          <p:nvPr>
            <p:ph type="title"/>
          </p:nvPr>
        </p:nvSpPr>
        <p:spPr>
          <a:xfrm>
            <a:off x="158750" y="1335088"/>
            <a:ext cx="8229600" cy="1143000"/>
          </a:xfrm>
        </p:spPr>
        <p:txBody>
          <a:bodyPr/>
          <a:lstStyle/>
          <a:p>
            <a:pPr algn="l"/>
            <a:r>
              <a:rPr lang="en-US" altLang="zh-CN" smtClean="0">
                <a:solidFill>
                  <a:schemeClr val="tx1"/>
                </a:solidFill>
              </a:rPr>
              <a:t>opponent  </a:t>
            </a:r>
            <a:r>
              <a:rPr lang="en-US" altLang="zh-CN" i="1" smtClean="0">
                <a:solidFill>
                  <a:schemeClr val="tx1"/>
                </a:solidFill>
              </a:rPr>
              <a:t>n. </a:t>
            </a:r>
          </a:p>
        </p:txBody>
      </p:sp>
      <p:sp>
        <p:nvSpPr>
          <p:cNvPr id="99331" name="Rectangle 15"/>
          <p:cNvSpPr>
            <a:spLocks noGrp="1" noChangeAspect="1"/>
          </p:cNvSpPr>
          <p:nvPr>
            <p:ph type="body" sz="half" idx="1"/>
          </p:nvPr>
        </p:nvSpPr>
        <p:spPr>
          <a:xfrm>
            <a:off x="395288" y="2265363"/>
            <a:ext cx="4114800" cy="4568825"/>
          </a:xfrm>
        </p:spPr>
        <p:txBody>
          <a:bodyPr/>
          <a:lstStyle/>
          <a:p>
            <a:pPr marL="0" indent="0">
              <a:buFont typeface="Arial" panose="020B0604020202020204" pitchFamily="34" charset="0"/>
              <a:buNone/>
            </a:pPr>
            <a:r>
              <a:rPr lang="en-US" altLang="zh-CN" sz="2400" b="0" i="1" smtClean="0"/>
              <a:t>n.</a:t>
            </a:r>
            <a:r>
              <a:rPr lang="en-US" altLang="zh-CN" sz="2400" b="0" smtClean="0"/>
              <a:t> someone who is </a:t>
            </a:r>
            <a:br>
              <a:rPr lang="en-US" altLang="zh-CN" sz="2400" b="0" smtClean="0"/>
            </a:br>
            <a:r>
              <a:rPr lang="en-US" altLang="zh-CN" sz="2400" b="0" smtClean="0"/>
              <a:t>     competing against you</a:t>
            </a:r>
          </a:p>
          <a:p>
            <a:pPr marL="0" indent="0">
              <a:buFont typeface="Arial" panose="020B0604020202020204" pitchFamily="34" charset="0"/>
              <a:buNone/>
            </a:pPr>
            <a:r>
              <a:rPr lang="en-US" altLang="zh-CN" sz="2400" smtClean="0"/>
              <a:t>Work in pairs and complete the sentences.</a:t>
            </a:r>
          </a:p>
          <a:p>
            <a:pPr marL="0" indent="0">
              <a:buFont typeface="Arial" panose="020B0604020202020204" pitchFamily="34" charset="0"/>
              <a:buNone/>
            </a:pPr>
            <a:endParaRPr lang="zh-CN" altLang="en-US" sz="2400" smtClean="0"/>
          </a:p>
        </p:txBody>
      </p:sp>
      <p:sp>
        <p:nvSpPr>
          <p:cNvPr id="1706000" name="Rectangle 16"/>
          <p:cNvSpPr>
            <a:spLocks noGrp="1" noChangeAspect="1"/>
          </p:cNvSpPr>
          <p:nvPr>
            <p:ph type="body" sz="half" idx="2"/>
          </p:nvPr>
        </p:nvSpPr>
        <p:spPr>
          <a:xfrm>
            <a:off x="4265613" y="1958975"/>
            <a:ext cx="4546600" cy="4525963"/>
          </a:xfrm>
        </p:spPr>
        <p:txBody>
          <a:bodyPr/>
          <a:lstStyle/>
          <a:p>
            <a:pPr marL="355600" indent="-355600">
              <a:buFont typeface="Arial" panose="020B0604020202020204" pitchFamily="34" charset="0"/>
              <a:buNone/>
            </a:pPr>
            <a:r>
              <a:rPr lang="en-US" altLang="zh-CN" sz="2400" b="0" smtClean="0"/>
              <a:t>1. Why did the Cuban player kick the referee in the face during his taekwondo bronze medal match in Beijing</a:t>
            </a:r>
            <a:r>
              <a:rPr lang="en-US" altLang="zh-CN" sz="2400" b="0" smtClean="0">
                <a:latin typeface="Arial" panose="020B0604020202020204" pitchFamily="34" charset="0"/>
              </a:rPr>
              <a:t>?</a:t>
            </a:r>
          </a:p>
          <a:p>
            <a:pPr marL="355600" indent="-355600">
              <a:buFont typeface="Arial" panose="020B0604020202020204" pitchFamily="34" charset="0"/>
              <a:buNone/>
            </a:pPr>
            <a:r>
              <a:rPr lang="en-US" altLang="zh-CN" sz="2400" b="0" smtClean="0">
                <a:solidFill>
                  <a:srgbClr val="0066CC"/>
                </a:solidFill>
              </a:rPr>
              <a:t>    Because he felt so mad after being hit by</a:t>
            </a:r>
            <a:r>
              <a:rPr lang="en-US" altLang="zh-CN" sz="2400" b="0" smtClean="0"/>
              <a:t> ____________________.</a:t>
            </a:r>
          </a:p>
          <a:p>
            <a:pPr marL="355600" indent="-355600">
              <a:buFont typeface="Arial" panose="020B0604020202020204" pitchFamily="34" charset="0"/>
              <a:buNone/>
            </a:pPr>
            <a:r>
              <a:rPr lang="en-US" altLang="zh-CN" sz="2400" b="0" smtClean="0"/>
              <a:t>2. What was the consequence of doing so</a:t>
            </a:r>
            <a:r>
              <a:rPr lang="en-US" altLang="zh-CN" sz="2400" b="0" smtClean="0">
                <a:latin typeface="Arial" panose="020B0604020202020204" pitchFamily="34" charset="0"/>
              </a:rPr>
              <a:t>?</a:t>
            </a:r>
          </a:p>
          <a:p>
            <a:pPr marL="355600" indent="-355600">
              <a:buFont typeface="Arial" panose="020B0604020202020204" pitchFamily="34" charset="0"/>
              <a:buNone/>
            </a:pPr>
            <a:r>
              <a:rPr lang="en-US" altLang="zh-CN" sz="2400" b="0" smtClean="0">
                <a:solidFill>
                  <a:srgbClr val="0066CC"/>
                </a:solidFill>
              </a:rPr>
              <a:t>    He would face a life ban.</a:t>
            </a:r>
            <a:endParaRPr lang="zh-CN" altLang="en-US" sz="2400" smtClean="0">
              <a:solidFill>
                <a:srgbClr val="0066CC"/>
              </a:solidFill>
            </a:endParaRPr>
          </a:p>
        </p:txBody>
      </p:sp>
      <p:pic>
        <p:nvPicPr>
          <p:cNvPr id="99333" name="Picture 17" descr="古巴选手飞脚踢裁判被终身禁赛.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725" y="4076700"/>
            <a:ext cx="2519363"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6002" name="Rectangle 18"/>
          <p:cNvSpPr>
            <a:spLocks noChangeArrowheads="1"/>
          </p:cNvSpPr>
          <p:nvPr/>
        </p:nvSpPr>
        <p:spPr bwMode="auto">
          <a:xfrm>
            <a:off x="5116513" y="4573588"/>
            <a:ext cx="2093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a:solidFill>
                  <a:srgbClr val="FF0000"/>
                </a:solidFill>
              </a:rPr>
              <a:t>his opponent</a:t>
            </a:r>
            <a:endParaRPr lang="zh-CN" altLang="en-US" sz="2400">
              <a:solidFill>
                <a:srgbClr val="FF0000"/>
              </a:solidFill>
            </a:endParaRPr>
          </a:p>
        </p:txBody>
      </p:sp>
      <p:pic>
        <p:nvPicPr>
          <p:cNvPr id="99335" name="图片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19"/>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600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060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0600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6000" grpId="0" build="p"/>
      <p:bldP spid="170600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a:xfrm>
            <a:off x="395288" y="1700213"/>
            <a:ext cx="8497887" cy="5903912"/>
          </a:xfrm>
        </p:spPr>
        <p:txBody>
          <a:bodyPr/>
          <a:lstStyle/>
          <a:p>
            <a:pPr marL="3771900" indent="-3770313" algn="just" eaLnBrk="1" hangingPunct="1">
              <a:buSzPct val="120000"/>
              <a:buFont typeface="Arial" panose="020B0604020202020204" pitchFamily="34" charset="0"/>
              <a:buNone/>
              <a:defRPr/>
            </a:pPr>
            <a:r>
              <a:rPr lang="en-US" altLang="en-US" sz="3200" dirty="0" smtClean="0">
                <a:latin typeface="Times New Roman" panose="02020603050405020304" pitchFamily="18" charset="0"/>
                <a:ea typeface="宋体" panose="02010600030101010101" pitchFamily="2" charset="-122"/>
                <a:cs typeface="Times New Roman" panose="02020603050405020304" pitchFamily="18" charset="0"/>
              </a:rPr>
              <a:t>inconceivable</a:t>
            </a:r>
            <a:r>
              <a:rPr lang="en-US" altLang="zh-CN" sz="32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b="0" dirty="0" smtClean="0">
                <a:latin typeface="Times New Roman" panose="02020603050405020304" pitchFamily="18" charset="0"/>
                <a:cs typeface="Times New Roman" panose="02020603050405020304" pitchFamily="18" charset="0"/>
              </a:rPr>
              <a:t>                        </a:t>
            </a:r>
            <a:r>
              <a:rPr lang="en-US" altLang="zh-CN" sz="2400" b="0" i="1" dirty="0" smtClean="0">
                <a:solidFill>
                  <a:srgbClr val="990000"/>
                </a:solidFill>
                <a:latin typeface="Times New Roman" panose="02020603050405020304" pitchFamily="18" charset="0"/>
                <a:cs typeface="Times New Roman" panose="02020603050405020304" pitchFamily="18" charset="0"/>
              </a:rPr>
              <a:t>a. </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impossible to think about or imagine</a:t>
            </a:r>
            <a:r>
              <a:rPr lang="en-US" altLang="zh-CN" sz="2400" b="0" dirty="0" smtClean="0">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无法想象的；不可思议的</a:t>
            </a:r>
          </a:p>
          <a:p>
            <a:pPr marL="180975" indent="-179388" algn="just" eaLnBrk="1" hangingPunct="1">
              <a:buSzPct val="120000"/>
              <a:buFont typeface="Arial" panose="020B0604020202020204" pitchFamily="34" charset="0"/>
              <a:buNone/>
              <a:defRPr/>
            </a:pPr>
            <a:r>
              <a:rPr lang="en-US" altLang="zh-CN" sz="2400" b="0" i="1" dirty="0" smtClean="0">
                <a:latin typeface="Times New Roman" panose="02020603050405020304" pitchFamily="18" charset="0"/>
                <a:cs typeface="Times New Roman" panose="02020603050405020304" pitchFamily="18" charset="0"/>
              </a:rPr>
              <a:t>e.g. </a:t>
            </a:r>
          </a:p>
          <a:p>
            <a:pPr marL="360000" indent="-360000" algn="just" eaLnBrk="1" hangingPunct="1">
              <a:buSzPct val="120000"/>
              <a:buFont typeface="Arial" panose="020B0604020202020204" pitchFamily="34" charset="0"/>
              <a:buNone/>
              <a:defRPr/>
            </a:pPr>
            <a:r>
              <a:rPr lang="en-US" altLang="zh-CN" sz="2400" b="0" dirty="0">
                <a:latin typeface="Times New Roman" panose="02020603050405020304" pitchFamily="18" charset="0"/>
                <a:cs typeface="Times New Roman" panose="02020603050405020304" pitchFamily="18" charset="0"/>
              </a:rPr>
              <a:t> </a:t>
            </a:r>
            <a:r>
              <a:rPr lang="en-US" altLang="zh-CN" sz="2400" b="0" dirty="0" smtClean="0">
                <a:latin typeface="Times New Roman" panose="02020603050405020304" pitchFamily="18" charset="0"/>
                <a:cs typeface="Times New Roman" panose="02020603050405020304" pitchFamily="18" charset="0"/>
              </a:rPr>
              <a:t>    It once seemed </a:t>
            </a:r>
            <a:r>
              <a:rPr lang="en-US" altLang="zh-CN" sz="2400" dirty="0" smtClean="0">
                <a:latin typeface="Times New Roman" panose="02020603050405020304" pitchFamily="18" charset="0"/>
                <a:cs typeface="Times New Roman" panose="02020603050405020304" pitchFamily="18" charset="0"/>
              </a:rPr>
              <a:t>inconceivable</a:t>
            </a:r>
            <a:r>
              <a:rPr lang="en-US" altLang="zh-CN" sz="2400" b="0" dirty="0" smtClean="0">
                <a:latin typeface="Times New Roman" panose="02020603050405020304" pitchFamily="18" charset="0"/>
                <a:cs typeface="Times New Roman" panose="02020603050405020304" pitchFamily="18" charset="0"/>
              </a:rPr>
              <a:t> to everyone that men should travel to the moon.  </a:t>
            </a:r>
          </a:p>
          <a:p>
            <a:pPr marL="360000" indent="-360000" algn="just" eaLnBrk="1" hangingPunct="1">
              <a:buSzPct val="120000"/>
              <a:buFont typeface="Arial" panose="020B0604020202020204" pitchFamily="34" charset="0"/>
              <a:buNone/>
              <a:defRPr/>
            </a:pPr>
            <a:r>
              <a:rPr lang="en-US" altLang="zh-CN" sz="2400" b="0" dirty="0" smtClean="0">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人们一度认为人类飞上月球似乎是不可想象的。  </a:t>
            </a:r>
          </a:p>
          <a:p>
            <a:pPr marL="360000" indent="-360000" algn="just" eaLnBrk="1" hangingPunct="1">
              <a:buSzPct val="120000"/>
              <a:buFont typeface="Arial" panose="020B0604020202020204" pitchFamily="34" charset="0"/>
              <a:buNone/>
              <a:defRPr/>
            </a:pPr>
            <a:r>
              <a:rPr lang="en-US" altLang="zh-CN" sz="2400" b="0" dirty="0">
                <a:latin typeface="Times New Roman" panose="02020603050405020304" pitchFamily="18" charset="0"/>
                <a:cs typeface="Times New Roman" panose="02020603050405020304" pitchFamily="18" charset="0"/>
              </a:rPr>
              <a:t> </a:t>
            </a:r>
            <a:r>
              <a:rPr lang="en-US" altLang="zh-CN" sz="2400" b="0" dirty="0" smtClean="0">
                <a:latin typeface="Times New Roman" panose="02020603050405020304" pitchFamily="18" charset="0"/>
                <a:cs typeface="Times New Roman" panose="02020603050405020304" pitchFamily="18" charset="0"/>
              </a:rPr>
              <a:t>    </a:t>
            </a:r>
            <a:r>
              <a:rPr lang="en-US" altLang="zh-CN" sz="2400" b="0" dirty="0">
                <a:latin typeface="Times New Roman" panose="02020603050405020304" pitchFamily="18" charset="0"/>
                <a:cs typeface="Times New Roman" panose="02020603050405020304" pitchFamily="18" charset="0"/>
              </a:rPr>
              <a:t>A marriage without conflict is almost as </a:t>
            </a:r>
            <a:r>
              <a:rPr lang="en-US" altLang="zh-CN" sz="2400" dirty="0">
                <a:latin typeface="Times New Roman" panose="02020603050405020304" pitchFamily="18" charset="0"/>
                <a:cs typeface="Times New Roman" panose="02020603050405020304" pitchFamily="18" charset="0"/>
              </a:rPr>
              <a:t>inconceivable</a:t>
            </a:r>
            <a:r>
              <a:rPr lang="en-US" altLang="zh-CN" sz="2400" b="0" dirty="0">
                <a:latin typeface="Times New Roman" panose="02020603050405020304" pitchFamily="18" charset="0"/>
                <a:cs typeface="Times New Roman" panose="02020603050405020304" pitchFamily="18" charset="0"/>
              </a:rPr>
              <a:t> as a nation without crisis. </a:t>
            </a:r>
          </a:p>
          <a:p>
            <a:pPr marL="360000" indent="-360000" algn="just" eaLnBrk="1" hangingPunct="1">
              <a:buSzPct val="120000"/>
              <a:buFont typeface="Arial" panose="020B0604020202020204" pitchFamily="34" charset="0"/>
              <a:buNone/>
              <a:defRPr/>
            </a:pPr>
            <a:r>
              <a:rPr lang="zh-CN" altLang="en-US" sz="2400" b="0" dirty="0" smtClean="0">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没有</a:t>
            </a:r>
            <a:r>
              <a:rPr lang="zh-CN" altLang="en-US" sz="2400" b="0" dirty="0">
                <a:solidFill>
                  <a:srgbClr val="0070C0"/>
                </a:solidFill>
                <a:latin typeface="Times New Roman" panose="02020603050405020304" pitchFamily="18" charset="0"/>
                <a:cs typeface="Times New Roman" panose="02020603050405020304" pitchFamily="18" charset="0"/>
              </a:rPr>
              <a:t>冲突的婚姻和没有危机的国家一样，几乎无法</a:t>
            </a:r>
            <a:r>
              <a:rPr lang="zh-CN" altLang="en-US" sz="2400" b="0" dirty="0" smtClean="0">
                <a:solidFill>
                  <a:srgbClr val="0070C0"/>
                </a:solidFill>
                <a:latin typeface="Times New Roman" panose="02020603050405020304" pitchFamily="18" charset="0"/>
                <a:cs typeface="Times New Roman" panose="02020603050405020304" pitchFamily="18" charset="0"/>
              </a:rPr>
              <a:t>想象</a:t>
            </a:r>
            <a:endParaRPr lang="en-US" altLang="zh-CN" sz="2400" b="0" dirty="0" smtClean="0">
              <a:solidFill>
                <a:srgbClr val="0070C0"/>
              </a:solidFill>
              <a:latin typeface="Times New Roman" panose="02020603050405020304" pitchFamily="18" charset="0"/>
              <a:cs typeface="Times New Roman" panose="02020603050405020304" pitchFamily="18" charset="0"/>
            </a:endParaRPr>
          </a:p>
          <a:p>
            <a:pPr marL="360000" indent="-360000" algn="just" eaLnBrk="1" hangingPunct="1">
              <a:buSzPct val="120000"/>
              <a:buFont typeface="Arial" panose="020B0604020202020204" pitchFamily="34" charset="0"/>
              <a:buNone/>
              <a:defRPr/>
            </a:pPr>
            <a:r>
              <a:rPr lang="en-US" altLang="zh-CN" sz="2400" b="0" dirty="0" smtClean="0">
                <a:solidFill>
                  <a:schemeClr val="accent6">
                    <a:lumMod val="50000"/>
                  </a:schemeClr>
                </a:solidFill>
                <a:latin typeface="Times New Roman" panose="02020603050405020304" pitchFamily="18" charset="0"/>
                <a:cs typeface="Times New Roman" panose="02020603050405020304" pitchFamily="18" charset="0"/>
              </a:rPr>
              <a:t>Antonym: </a:t>
            </a:r>
            <a:r>
              <a:rPr lang="en-US" altLang="en-US" sz="2400" b="0" dirty="0" smtClean="0">
                <a:latin typeface="Times New Roman" panose="02020603050405020304" pitchFamily="18" charset="0"/>
                <a:ea typeface="宋体" panose="02010600030101010101" pitchFamily="2" charset="-122"/>
                <a:cs typeface="Times New Roman" panose="02020603050405020304" pitchFamily="18" charset="0"/>
              </a:rPr>
              <a:t>conceivable</a:t>
            </a:r>
            <a:endParaRPr lang="en-US" altLang="zh-CN" sz="2400" b="0" dirty="0" smtClean="0">
              <a:latin typeface="Times New Roman" panose="02020603050405020304" pitchFamily="18" charset="0"/>
              <a:cs typeface="Times New Roman" panose="02020603050405020304" pitchFamily="18" charset="0"/>
            </a:endParaRPr>
          </a:p>
          <a:p>
            <a:pPr marL="180975" indent="-179388" algn="just" eaLnBrk="1" hangingPunct="1">
              <a:buSzPct val="120000"/>
              <a:buFont typeface="Arial" panose="020B0604020202020204" pitchFamily="34" charset="0"/>
              <a:buNone/>
              <a:defRPr/>
            </a:pPr>
            <a:r>
              <a:rPr lang="en-US" altLang="zh-CN" sz="2400" b="0" dirty="0" smtClean="0">
                <a:solidFill>
                  <a:schemeClr val="accent6">
                    <a:lumMod val="50000"/>
                  </a:schemeClr>
                </a:solidFill>
                <a:latin typeface="Times New Roman" panose="02020603050405020304" pitchFamily="18" charset="0"/>
                <a:cs typeface="Times New Roman" panose="02020603050405020304" pitchFamily="18" charset="0"/>
              </a:rPr>
              <a:t>Word family: </a:t>
            </a:r>
            <a:r>
              <a:rPr lang="en-US" altLang="zh-CN" sz="2400" b="0" dirty="0" smtClean="0">
                <a:latin typeface="Times New Roman" panose="02020603050405020304" pitchFamily="18" charset="0"/>
                <a:cs typeface="Times New Roman" panose="02020603050405020304" pitchFamily="18" charset="0"/>
              </a:rPr>
              <a:t>conceive </a:t>
            </a:r>
            <a:r>
              <a:rPr lang="en-US" altLang="zh-CN" sz="2400" b="0" i="1" dirty="0" smtClean="0">
                <a:solidFill>
                  <a:srgbClr val="990000"/>
                </a:solidFill>
                <a:latin typeface="Times New Roman" panose="02020603050405020304" pitchFamily="18" charset="0"/>
                <a:cs typeface="Times New Roman" panose="02020603050405020304" pitchFamily="18" charset="0"/>
              </a:rPr>
              <a:t>v.</a:t>
            </a:r>
            <a:r>
              <a:rPr lang="en-US" altLang="zh-CN" sz="2400" b="0" dirty="0" smtClean="0">
                <a:solidFill>
                  <a:srgbClr val="990000"/>
                </a:solidFill>
                <a:latin typeface="Times New Roman" panose="02020603050405020304" pitchFamily="18" charset="0"/>
                <a:cs typeface="Times New Roman" panose="02020603050405020304" pitchFamily="18" charset="0"/>
              </a:rPr>
              <a:t> </a:t>
            </a:r>
          </a:p>
        </p:txBody>
      </p:sp>
      <p:sp>
        <p:nvSpPr>
          <p:cNvPr id="101379" name="文本框 3"/>
          <p:cNvSpPr txBox="1">
            <a:spLocks noChangeArrowheads="1"/>
          </p:cNvSpPr>
          <p:nvPr/>
        </p:nvSpPr>
        <p:spPr bwMode="auto">
          <a:xfrm>
            <a:off x="166688" y="69850"/>
            <a:ext cx="337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en-US" sz="2400">
                <a:solidFill>
                  <a:schemeClr val="bg1"/>
                </a:solidFill>
                <a:latin typeface="Arial Black" panose="020B0A04020102020204" pitchFamily="34" charset="0"/>
                <a:sym typeface="宋体" panose="02010600030101010101" pitchFamily="2" charset="-122"/>
              </a:rPr>
              <a:t>Words &amp; Phrases</a:t>
            </a:r>
          </a:p>
        </p:txBody>
      </p:sp>
      <p:pic>
        <p:nvPicPr>
          <p:cNvPr id="10138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1851025"/>
            <a:ext cx="15843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1" name="图片 12">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fade">
                                      <p:cBhvr>
                                        <p:cTn id="12" dur="1000"/>
                                        <p:tgtEl>
                                          <p:spTgt spid="7">
                                            <p:txEl>
                                              <p:pRg st="5" end="5"/>
                                            </p:txEl>
                                          </p:spTgt>
                                        </p:tgtEl>
                                      </p:cBhvr>
                                    </p:animEffect>
                                    <p:anim calcmode="lin" valueType="num">
                                      <p:cBhvr>
                                        <p:cTn id="13"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animEffect transition="in" filter="dissolve">
                                      <p:cBhvr>
                                        <p:cTn id="19"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Rectangle 5"/>
          <p:cNvSpPr>
            <a:spLocks noGrp="1"/>
          </p:cNvSpPr>
          <p:nvPr>
            <p:ph type="title"/>
          </p:nvPr>
        </p:nvSpPr>
        <p:spPr>
          <a:xfrm>
            <a:off x="374650" y="1420813"/>
            <a:ext cx="8229600" cy="1143000"/>
          </a:xfrm>
        </p:spPr>
        <p:txBody>
          <a:bodyPr/>
          <a:lstStyle/>
          <a:p>
            <a:pPr algn="l"/>
            <a:r>
              <a:rPr lang="en-US" altLang="zh-CN" smtClean="0">
                <a:solidFill>
                  <a:schemeClr val="tx1"/>
                </a:solidFill>
              </a:rPr>
              <a:t>transcend</a:t>
            </a:r>
            <a:endParaRPr lang="en-US" altLang="zh-CN" i="1" smtClean="0">
              <a:solidFill>
                <a:schemeClr val="tx1"/>
              </a:solidFill>
            </a:endParaRPr>
          </a:p>
        </p:txBody>
      </p:sp>
      <p:sp>
        <p:nvSpPr>
          <p:cNvPr id="102403" name="Rectangle 7"/>
          <p:cNvSpPr>
            <a:spLocks noGrp="1" noChangeAspect="1"/>
          </p:cNvSpPr>
          <p:nvPr>
            <p:ph type="body" sz="half" idx="1"/>
          </p:nvPr>
        </p:nvSpPr>
        <p:spPr>
          <a:xfrm>
            <a:off x="395288" y="2378075"/>
            <a:ext cx="5915025" cy="1079500"/>
          </a:xfrm>
        </p:spPr>
        <p:txBody>
          <a:bodyPr/>
          <a:lstStyle/>
          <a:p>
            <a:pPr marL="357188" indent="-357188">
              <a:buFont typeface="Arial" panose="020B0604020202020204" pitchFamily="34" charset="0"/>
              <a:buNone/>
            </a:pPr>
            <a:r>
              <a:rPr lang="en-US" altLang="zh-CN" sz="2400" b="0" i="1" smtClean="0"/>
              <a:t>v. (fml)</a:t>
            </a:r>
            <a:r>
              <a:rPr lang="en-US" altLang="zh-CN" sz="2400" b="0" smtClean="0"/>
              <a:t> to become free of negative attitudes, thoughts, or feelings that limit what you can achieve</a:t>
            </a:r>
          </a:p>
          <a:p>
            <a:pPr marL="357188" indent="-357188">
              <a:buFont typeface="Arial" panose="020B0604020202020204" pitchFamily="34" charset="0"/>
              <a:buNone/>
            </a:pPr>
            <a:endParaRPr lang="en-US" altLang="en-US" sz="2400" b="0" i="1" smtClean="0">
              <a:solidFill>
                <a:srgbClr val="0066CC"/>
              </a:solidFill>
              <a:ea typeface="宋体" panose="02010600030101010101" pitchFamily="2" charset="-122"/>
            </a:endParaRPr>
          </a:p>
        </p:txBody>
      </p:sp>
      <p:grpSp>
        <p:nvGrpSpPr>
          <p:cNvPr id="102404" name="Group 20"/>
          <p:cNvGrpSpPr>
            <a:grpSpLocks/>
          </p:cNvGrpSpPr>
          <p:nvPr/>
        </p:nvGrpSpPr>
        <p:grpSpPr bwMode="auto">
          <a:xfrm>
            <a:off x="6545263" y="1992313"/>
            <a:ext cx="1914525" cy="2073275"/>
            <a:chOff x="3878" y="1071"/>
            <a:chExt cx="1508" cy="2130"/>
          </a:xfrm>
        </p:grpSpPr>
        <p:pic>
          <p:nvPicPr>
            <p:cNvPr id="102409" name="Picture 18" descr="silly-shakespe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8" y="1071"/>
              <a:ext cx="1360" cy="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10" name="Rectangle 19"/>
            <p:cNvSpPr>
              <a:spLocks noChangeArrowheads="1"/>
            </p:cNvSpPr>
            <p:nvPr/>
          </p:nvSpPr>
          <p:spPr bwMode="auto">
            <a:xfrm>
              <a:off x="4234" y="2855"/>
              <a:ext cx="115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1600" b="0">
                  <a:solidFill>
                    <a:srgbClr val="CC0000"/>
                  </a:solidFill>
                </a:rPr>
                <a:t>Shakespeare</a:t>
              </a:r>
              <a:endParaRPr lang="zh-CN" altLang="en-US" sz="1600" b="0">
                <a:solidFill>
                  <a:srgbClr val="CC0000"/>
                </a:solidFill>
              </a:endParaRPr>
            </a:p>
          </p:txBody>
        </p:sp>
      </p:grpSp>
      <p:pic>
        <p:nvPicPr>
          <p:cNvPr id="102405" name="Picture 21" descr="mickey_mouse-10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563" y="4351338"/>
            <a:ext cx="180022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8065" name="Rectangle 33"/>
          <p:cNvSpPr>
            <a:spLocks noChangeAspect="1"/>
          </p:cNvSpPr>
          <p:nvPr/>
        </p:nvSpPr>
        <p:spPr bwMode="auto">
          <a:xfrm>
            <a:off x="366713" y="3908425"/>
            <a:ext cx="6178550"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a:t>Work in pairs and make sentences, using the images. </a:t>
            </a:r>
            <a:endParaRPr lang="en-US" altLang="zh-CN" sz="2400" b="0"/>
          </a:p>
          <a:p>
            <a:pPr>
              <a:buFontTx/>
              <a:buNone/>
            </a:pPr>
            <a:r>
              <a:rPr lang="en-US" altLang="zh-CN" sz="2400" b="0">
                <a:solidFill>
                  <a:srgbClr val="0066CC"/>
                </a:solidFill>
              </a:rPr>
              <a:t>Reference:</a:t>
            </a:r>
          </a:p>
          <a:p>
            <a:pPr>
              <a:buFontTx/>
              <a:buNone/>
            </a:pPr>
            <a:r>
              <a:rPr lang="en-US" altLang="zh-CN" sz="2400" b="0">
                <a:solidFill>
                  <a:srgbClr val="0066CC"/>
                </a:solidFill>
              </a:rPr>
              <a:t>1. Shakespeare can </a:t>
            </a:r>
            <a:r>
              <a:rPr lang="en-US" altLang="zh-CN" sz="2400">
                <a:solidFill>
                  <a:srgbClr val="0066CC"/>
                </a:solidFill>
              </a:rPr>
              <a:t>transcend</a:t>
            </a:r>
            <a:r>
              <a:rPr lang="en-US" altLang="zh-CN" sz="2400" b="0">
                <a:solidFill>
                  <a:srgbClr val="0066CC"/>
                </a:solidFill>
              </a:rPr>
              <a:t> time. </a:t>
            </a:r>
          </a:p>
          <a:p>
            <a:pPr>
              <a:buFontTx/>
              <a:buNone/>
            </a:pPr>
            <a:r>
              <a:rPr lang="en-US" altLang="zh-CN" sz="2400" b="0">
                <a:solidFill>
                  <a:srgbClr val="0066CC"/>
                </a:solidFill>
              </a:rPr>
              <a:t>2. Mickey Mouse has </a:t>
            </a:r>
            <a:r>
              <a:rPr lang="en-US" altLang="zh-CN" sz="2400">
                <a:solidFill>
                  <a:srgbClr val="0066CC"/>
                </a:solidFill>
              </a:rPr>
              <a:t>transcended</a:t>
            </a:r>
            <a:r>
              <a:rPr lang="en-US" altLang="zh-CN" sz="2400" b="0">
                <a:solidFill>
                  <a:srgbClr val="0066CC"/>
                </a:solidFill>
              </a:rPr>
              <a:t> age.</a:t>
            </a:r>
            <a:r>
              <a:rPr lang="en-US" altLang="zh-CN" sz="2400" b="0" i="1">
                <a:solidFill>
                  <a:srgbClr val="0066CC"/>
                </a:solidFill>
              </a:rPr>
              <a:t> </a:t>
            </a:r>
            <a:endParaRPr lang="en-US" altLang="en-US" sz="2400" b="0" i="1">
              <a:solidFill>
                <a:srgbClr val="0066CC"/>
              </a:solidFill>
            </a:endParaRPr>
          </a:p>
        </p:txBody>
      </p:sp>
      <p:pic>
        <p:nvPicPr>
          <p:cNvPr id="102407" name="图片 2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21"/>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806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0806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0806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8065"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Rectangle 5"/>
          <p:cNvSpPr>
            <a:spLocks noGrp="1"/>
          </p:cNvSpPr>
          <p:nvPr>
            <p:ph type="title"/>
          </p:nvPr>
        </p:nvSpPr>
        <p:spPr>
          <a:xfrm>
            <a:off x="277813" y="1435100"/>
            <a:ext cx="8229600" cy="1143000"/>
          </a:xfrm>
        </p:spPr>
        <p:txBody>
          <a:bodyPr/>
          <a:lstStyle/>
          <a:p>
            <a:pPr algn="l"/>
            <a:r>
              <a:rPr lang="en-US" altLang="zh-CN" smtClean="0">
                <a:solidFill>
                  <a:schemeClr val="tx1"/>
                </a:solidFill>
              </a:rPr>
              <a:t>transcend</a:t>
            </a:r>
            <a:endParaRPr lang="en-US" altLang="zh-CN" i="1" smtClean="0">
              <a:solidFill>
                <a:schemeClr val="tx1"/>
              </a:solidFill>
            </a:endParaRPr>
          </a:p>
        </p:txBody>
      </p:sp>
      <p:sp>
        <p:nvSpPr>
          <p:cNvPr id="1792007" name="Rectangle 7"/>
          <p:cNvSpPr>
            <a:spLocks noGrp="1" noChangeAspect="1"/>
          </p:cNvSpPr>
          <p:nvPr>
            <p:ph type="body" idx="1"/>
          </p:nvPr>
        </p:nvSpPr>
        <p:spPr>
          <a:xfrm>
            <a:off x="395288" y="2312988"/>
            <a:ext cx="8424862" cy="4525962"/>
          </a:xfrm>
        </p:spPr>
        <p:txBody>
          <a:bodyPr/>
          <a:lstStyle/>
          <a:p>
            <a:pPr>
              <a:lnSpc>
                <a:spcPct val="120000"/>
              </a:lnSpc>
              <a:buFont typeface="Arial" panose="020B0604020202020204" pitchFamily="34" charset="0"/>
              <a:buNone/>
              <a:defRPr/>
            </a:pPr>
            <a:r>
              <a:rPr lang="en-US" altLang="zh-CN" dirty="0" smtClean="0">
                <a:latin typeface="Times New Roman" panose="02020603050405020304" pitchFamily="18" charset="0"/>
                <a:cs typeface="Times New Roman" panose="02020603050405020304" pitchFamily="18" charset="0"/>
              </a:rPr>
              <a:t>Work in pairs and translate the sentences.</a:t>
            </a:r>
            <a:endParaRPr lang="en-US" altLang="zh-CN" b="0" dirty="0" smtClean="0">
              <a:latin typeface="Times New Roman" panose="02020603050405020304" pitchFamily="18" charset="0"/>
              <a:cs typeface="Times New Roman" panose="02020603050405020304" pitchFamily="18" charset="0"/>
            </a:endParaRPr>
          </a:p>
          <a:p>
            <a:pPr marL="0" indent="0">
              <a:lnSpc>
                <a:spcPct val="120000"/>
              </a:lnSpc>
              <a:buFont typeface="Arial" panose="020B0604020202020204" pitchFamily="34" charset="0"/>
              <a:buNone/>
              <a:defRPr/>
            </a:pPr>
            <a:r>
              <a:rPr lang="en-US" altLang="zh-CN" b="0" dirty="0" smtClean="0">
                <a:latin typeface="Times New Roman" panose="02020603050405020304" pitchFamily="18" charset="0"/>
                <a:cs typeface="Times New Roman" panose="02020603050405020304" pitchFamily="18" charset="0"/>
              </a:rPr>
              <a:t>However</a:t>
            </a:r>
            <a:r>
              <a:rPr lang="en-US" altLang="zh-CN" b="0" dirty="0">
                <a:latin typeface="Times New Roman" panose="02020603050405020304" pitchFamily="18" charset="0"/>
                <a:cs typeface="Times New Roman" panose="02020603050405020304" pitchFamily="18" charset="0"/>
              </a:rPr>
              <a:t>, wisdom encourages us to stretch beyond and </a:t>
            </a:r>
            <a:r>
              <a:rPr lang="en-US" altLang="zh-CN" dirty="0">
                <a:latin typeface="Times New Roman" panose="02020603050405020304" pitchFamily="18" charset="0"/>
                <a:cs typeface="Times New Roman" panose="02020603050405020304" pitchFamily="18" charset="0"/>
              </a:rPr>
              <a:t>transcend</a:t>
            </a:r>
            <a:r>
              <a:rPr lang="en-US" altLang="zh-CN" b="0" dirty="0">
                <a:latin typeface="Times New Roman" panose="02020603050405020304" pitchFamily="18" charset="0"/>
                <a:cs typeface="Times New Roman" panose="02020603050405020304" pitchFamily="18" charset="0"/>
              </a:rPr>
              <a:t> our limitations. </a:t>
            </a:r>
          </a:p>
          <a:p>
            <a:pPr>
              <a:lnSpc>
                <a:spcPct val="120000"/>
              </a:lnSpc>
              <a:buFont typeface="Arial" panose="020B0604020202020204" pitchFamily="34" charset="0"/>
              <a:buNone/>
              <a:defRPr/>
            </a:pPr>
            <a:r>
              <a:rPr lang="zh-CN" altLang="en-US" sz="2400" b="0" dirty="0" smtClean="0">
                <a:solidFill>
                  <a:srgbClr val="0070C0"/>
                </a:solidFill>
                <a:latin typeface="Times New Roman" panose="02020603050405020304" pitchFamily="18" charset="0"/>
                <a:cs typeface="Times New Roman" panose="02020603050405020304" pitchFamily="18" charset="0"/>
              </a:rPr>
              <a:t>但是</a:t>
            </a:r>
            <a:r>
              <a:rPr lang="zh-CN" altLang="en-US" sz="2400" b="0" dirty="0">
                <a:solidFill>
                  <a:srgbClr val="0070C0"/>
                </a:solidFill>
                <a:latin typeface="Times New Roman" panose="02020603050405020304" pitchFamily="18" charset="0"/>
                <a:cs typeface="Times New Roman" panose="02020603050405020304" pitchFamily="18" charset="0"/>
              </a:rPr>
              <a:t>智慧却鼓励我们跨出并超越我们自身的局限性</a:t>
            </a:r>
            <a:r>
              <a:rPr lang="zh-CN" altLang="en-US" sz="2400" b="0" dirty="0" smtClean="0">
                <a:solidFill>
                  <a:srgbClr val="0070C0"/>
                </a:solidFill>
                <a:latin typeface="Times New Roman" panose="02020603050405020304" pitchFamily="18" charset="0"/>
                <a:cs typeface="Times New Roman" panose="02020603050405020304" pitchFamily="18" charset="0"/>
              </a:rPr>
              <a:t>。</a:t>
            </a:r>
            <a:endParaRPr lang="en-US" altLang="zh-CN" sz="2400" b="0" dirty="0" smtClean="0">
              <a:solidFill>
                <a:srgbClr val="0070C0"/>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defRPr/>
            </a:pPr>
            <a:r>
              <a:rPr lang="en-US" altLang="zh-CN" b="0" dirty="0" smtClean="0">
                <a:latin typeface="Times New Roman" panose="02020603050405020304" pitchFamily="18" charset="0"/>
                <a:cs typeface="Times New Roman" panose="02020603050405020304" pitchFamily="18" charset="0"/>
              </a:rPr>
              <a:t>So</a:t>
            </a:r>
            <a:r>
              <a:rPr lang="en-US" altLang="zh-CN" b="0" dirty="0">
                <a:latin typeface="Times New Roman" panose="02020603050405020304" pitchFamily="18" charset="0"/>
                <a:cs typeface="Times New Roman" panose="02020603050405020304" pitchFamily="18" charset="0"/>
              </a:rPr>
              <a:t> Mr. Obama held a news conference, to make his </a:t>
            </a:r>
            <a:r>
              <a:rPr lang="en-US" altLang="zh-CN" b="0" dirty="0" smtClean="0">
                <a:latin typeface="Times New Roman" panose="02020603050405020304" pitchFamily="18" charset="0"/>
                <a:cs typeface="Times New Roman" panose="02020603050405020304" pitchFamily="18" charset="0"/>
              </a:rPr>
              <a:t>case that overhauling</a:t>
            </a:r>
            <a:r>
              <a:rPr lang="en-US" altLang="zh-CN" b="0" dirty="0">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the country's</a:t>
            </a:r>
            <a:r>
              <a:rPr lang="en-US" altLang="zh-CN" b="0" dirty="0">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health insurance system is an issue</a:t>
            </a:r>
            <a:r>
              <a:rPr lang="en-US" altLang="zh-CN" b="0" dirty="0">
                <a:latin typeface="Times New Roman" panose="02020603050405020304" pitchFamily="18" charset="0"/>
                <a:cs typeface="Times New Roman" panose="02020603050405020304" pitchFamily="18" charset="0"/>
              </a:rPr>
              <a:t> that should </a:t>
            </a:r>
            <a:r>
              <a:rPr lang="en-US" altLang="zh-CN" dirty="0">
                <a:latin typeface="Times New Roman" panose="02020603050405020304" pitchFamily="18" charset="0"/>
                <a:cs typeface="Times New Roman" panose="02020603050405020304" pitchFamily="18" charset="0"/>
              </a:rPr>
              <a:t>transcend</a:t>
            </a:r>
            <a:r>
              <a:rPr lang="en-US" altLang="zh-CN" b="0" dirty="0">
                <a:latin typeface="Times New Roman" panose="02020603050405020304" pitchFamily="18" charset="0"/>
                <a:cs typeface="Times New Roman" panose="02020603050405020304" pitchFamily="18" charset="0"/>
              </a:rPr>
              <a:t> politics. </a:t>
            </a:r>
          </a:p>
          <a:p>
            <a:pPr marL="0" indent="0">
              <a:buFont typeface="Arial" panose="020B0604020202020204" pitchFamily="34" charset="0"/>
              <a:buNone/>
              <a:defRPr/>
            </a:pPr>
            <a:r>
              <a:rPr lang="zh-CN" altLang="en-US" sz="2400" b="0" dirty="0" smtClean="0">
                <a:solidFill>
                  <a:srgbClr val="0070C0"/>
                </a:solidFill>
                <a:latin typeface="Times New Roman" panose="02020603050405020304" pitchFamily="18" charset="0"/>
                <a:cs typeface="Times New Roman" panose="02020603050405020304" pitchFamily="18" charset="0"/>
              </a:rPr>
              <a:t>为此</a:t>
            </a:r>
            <a:r>
              <a:rPr lang="zh-CN" altLang="en-US" sz="2400" b="0" dirty="0">
                <a:solidFill>
                  <a:srgbClr val="0070C0"/>
                </a:solidFill>
                <a:latin typeface="Times New Roman" panose="02020603050405020304" pitchFamily="18" charset="0"/>
                <a:cs typeface="Times New Roman" panose="02020603050405020304" pitchFamily="18" charset="0"/>
              </a:rPr>
              <a:t>，奥巴马举行了新闻发布会，向全国人民说明，改进美国的医疗保险制度是一个应该超越政治的问题。</a:t>
            </a:r>
          </a:p>
        </p:txBody>
      </p:sp>
      <p:sp>
        <p:nvSpPr>
          <p:cNvPr id="104452" name="Rectangle 15"/>
          <p:cNvSpPr>
            <a:spLocks noChangeArrowheads="1"/>
          </p:cNvSpPr>
          <p:nvPr/>
        </p:nvSpPr>
        <p:spPr bwMode="auto">
          <a:xfrm>
            <a:off x="827088" y="45815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endParaRPr lang="zh-CN" altLang="en-US" sz="2400" b="0">
              <a:solidFill>
                <a:srgbClr val="0066CC"/>
              </a:solidFill>
              <a:latin typeface="黑体" panose="02010609060101010101" pitchFamily="49" charset="-122"/>
              <a:ea typeface="黑体" panose="02010609060101010101" pitchFamily="49" charset="-122"/>
            </a:endParaRPr>
          </a:p>
        </p:txBody>
      </p:sp>
      <p:pic>
        <p:nvPicPr>
          <p:cNvPr id="104453" name="图片 13">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792007">
                                            <p:txEl>
                                              <p:pRg st="2" end="2"/>
                                            </p:txEl>
                                          </p:spTgt>
                                        </p:tgtEl>
                                        <p:attrNameLst>
                                          <p:attrName>style.visibility</p:attrName>
                                        </p:attrNameLst>
                                      </p:cBhvr>
                                      <p:to>
                                        <p:strVal val="visible"/>
                                      </p:to>
                                    </p:set>
                                    <p:animEffect transition="in" filter="fade">
                                      <p:cBhvr>
                                        <p:cTn id="7" dur="1000"/>
                                        <p:tgtEl>
                                          <p:spTgt spid="1792007">
                                            <p:txEl>
                                              <p:pRg st="2" end="2"/>
                                            </p:txEl>
                                          </p:spTgt>
                                        </p:tgtEl>
                                      </p:cBhvr>
                                    </p:animEffect>
                                    <p:anim calcmode="lin" valueType="num">
                                      <p:cBhvr>
                                        <p:cTn id="8" dur="1000" fill="hold"/>
                                        <p:tgtEl>
                                          <p:spTgt spid="179200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79200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792007">
                                            <p:txEl>
                                              <p:pRg st="4" end="4"/>
                                            </p:txEl>
                                          </p:spTgt>
                                        </p:tgtEl>
                                        <p:attrNameLst>
                                          <p:attrName>style.visibility</p:attrName>
                                        </p:attrNameLst>
                                      </p:cBhvr>
                                      <p:to>
                                        <p:strVal val="visible"/>
                                      </p:to>
                                    </p:set>
                                    <p:animEffect transition="in" filter="fade">
                                      <p:cBhvr>
                                        <p:cTn id="14" dur="1000"/>
                                        <p:tgtEl>
                                          <p:spTgt spid="1792007">
                                            <p:txEl>
                                              <p:pRg st="4" end="4"/>
                                            </p:txEl>
                                          </p:spTgt>
                                        </p:tgtEl>
                                      </p:cBhvr>
                                    </p:animEffect>
                                    <p:anim calcmode="lin" valueType="num">
                                      <p:cBhvr>
                                        <p:cTn id="15" dur="1000" fill="hold"/>
                                        <p:tgtEl>
                                          <p:spTgt spid="1792007">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179200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a:xfrm>
            <a:off x="242888" y="1700213"/>
            <a:ext cx="8793162" cy="5903912"/>
          </a:xfrm>
        </p:spPr>
        <p:txBody>
          <a:bodyPr/>
          <a:lstStyle/>
          <a:p>
            <a:pPr marL="2238375" indent="-2236788" algn="just" eaLnBrk="1" hangingPunct="1">
              <a:buSzPct val="120000"/>
              <a:buFont typeface="Arial" panose="020B0604020202020204" pitchFamily="34" charset="0"/>
              <a:buNone/>
              <a:defRPr/>
            </a:pPr>
            <a:r>
              <a:rPr lang="en-US" altLang="en-US" sz="3200" dirty="0">
                <a:latin typeface="Times New Roman" panose="02020603050405020304" pitchFamily="18" charset="0"/>
                <a:ea typeface="宋体" panose="02010600030101010101" pitchFamily="2" charset="-122"/>
                <a:cs typeface="Times New Roman" panose="02020603050405020304" pitchFamily="18" charset="0"/>
              </a:rPr>
              <a:t>leave aside</a:t>
            </a:r>
            <a:r>
              <a:rPr lang="en-US" altLang="zh-CN" sz="3200" dirty="0" smtClean="0">
                <a:latin typeface="Times New Roman" panose="02020603050405020304" pitchFamily="18" charset="0"/>
                <a:cs typeface="Times New Roman" panose="02020603050405020304" pitchFamily="18" charset="0"/>
              </a:rPr>
              <a:t>: </a:t>
            </a:r>
            <a:r>
              <a:rPr lang="en-US" altLang="zh-CN" b="0" dirty="0">
                <a:solidFill>
                  <a:sysClr val="windowText" lastClr="000000"/>
                </a:solidFill>
                <a:latin typeface="Times New Roman" panose="02020603050405020304" pitchFamily="18" charset="0"/>
                <a:cs typeface="Times New Roman" panose="02020603050405020304" pitchFamily="18" charset="0"/>
              </a:rPr>
              <a:t>to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not </a:t>
            </a:r>
            <a:r>
              <a:rPr lang="en-US" altLang="en-US" b="0" dirty="0">
                <a:latin typeface="Times New Roman" panose="02020603050405020304" pitchFamily="18" charset="0"/>
                <a:ea typeface="宋体" panose="02010600030101010101" pitchFamily="2" charset="-122"/>
                <a:cs typeface="Times New Roman" panose="02020603050405020304" pitchFamily="18" charset="0"/>
              </a:rPr>
              <a:t>consider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sth. </a:t>
            </a:r>
            <a:r>
              <a:rPr lang="en-US" altLang="en-US" b="0" dirty="0">
                <a:latin typeface="Times New Roman" panose="02020603050405020304" pitchFamily="18" charset="0"/>
                <a:ea typeface="宋体" panose="02010600030101010101" pitchFamily="2" charset="-122"/>
                <a:cs typeface="Times New Roman" panose="02020603050405020304" pitchFamily="18" charset="0"/>
              </a:rPr>
              <a:t>because you want to consider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sth. </a:t>
            </a:r>
            <a:r>
              <a:rPr lang="en-US" altLang="en-US" b="0" dirty="0">
                <a:latin typeface="Times New Roman" panose="02020603050405020304" pitchFamily="18" charset="0"/>
                <a:ea typeface="宋体" panose="02010600030101010101" pitchFamily="2" charset="-122"/>
                <a:cs typeface="Times New Roman" panose="02020603050405020304" pitchFamily="18" charset="0"/>
              </a:rPr>
              <a:t>else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instead  </a:t>
            </a:r>
            <a:r>
              <a:rPr lang="zh-CN" altLang="en-US" sz="2400" b="0" dirty="0" smtClean="0">
                <a:solidFill>
                  <a:srgbClr val="0070C0"/>
                </a:solidFill>
                <a:latin typeface="Times New Roman" panose="02020603050405020304" pitchFamily="18" charset="0"/>
                <a:cs typeface="Times New Roman" panose="02020603050405020304" pitchFamily="18" charset="0"/>
              </a:rPr>
              <a:t>不</a:t>
            </a:r>
            <a:r>
              <a:rPr lang="zh-CN" altLang="en-US" sz="2400" b="0" dirty="0">
                <a:solidFill>
                  <a:srgbClr val="0070C0"/>
                </a:solidFill>
                <a:latin typeface="Times New Roman" panose="02020603050405020304" pitchFamily="18" charset="0"/>
                <a:cs typeface="Times New Roman" panose="02020603050405020304" pitchFamily="18" charset="0"/>
              </a:rPr>
              <a:t>考虑（某事物） </a:t>
            </a:r>
            <a:endParaRPr lang="en-US" altLang="zh-CN" sz="2400" b="0" dirty="0" smtClean="0">
              <a:solidFill>
                <a:srgbClr val="0070C0"/>
              </a:solidFill>
              <a:latin typeface="Times New Roman" panose="02020603050405020304" pitchFamily="18" charset="0"/>
              <a:cs typeface="Times New Roman" panose="02020603050405020304" pitchFamily="18" charset="0"/>
            </a:endParaRPr>
          </a:p>
          <a:p>
            <a:pPr marL="180975" indent="-179388" algn="just" eaLnBrk="1" hangingPunct="1">
              <a:buSzPct val="120000"/>
              <a:buFont typeface="Arial" panose="020B0604020202020204" pitchFamily="34" charset="0"/>
              <a:buNone/>
              <a:defRPr/>
            </a:pPr>
            <a:r>
              <a:rPr lang="en-US" altLang="zh-CN" b="0" i="1" dirty="0" smtClean="0">
                <a:latin typeface="Times New Roman" panose="02020603050405020304" pitchFamily="18" charset="0"/>
                <a:cs typeface="Times New Roman" panose="02020603050405020304" pitchFamily="18" charset="0"/>
              </a:rPr>
              <a:t>e.g. </a:t>
            </a:r>
          </a:p>
          <a:p>
            <a:pPr marL="180975" indent="-179388" algn="just" eaLnBrk="1" hangingPunct="1">
              <a:buSzPct val="120000"/>
              <a:buFont typeface="Arial" panose="020B0604020202020204" pitchFamily="34" charset="0"/>
              <a:buNone/>
              <a:defRPr/>
            </a:pPr>
            <a:r>
              <a:rPr lang="en-US" altLang="en-US" b="0" dirty="0">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We’ll </a:t>
            </a:r>
            <a:r>
              <a:rPr lang="en-US" altLang="en-US" dirty="0">
                <a:latin typeface="Times New Roman" panose="02020603050405020304" pitchFamily="18" charset="0"/>
                <a:ea typeface="宋体" panose="02010600030101010101" pitchFamily="2" charset="-122"/>
                <a:cs typeface="Times New Roman" panose="02020603050405020304" pitchFamily="18" charset="0"/>
              </a:rPr>
              <a:t>leave aside</a:t>
            </a:r>
            <a:r>
              <a:rPr lang="en-US" altLang="en-US" b="0" dirty="0">
                <a:latin typeface="Times New Roman" panose="02020603050405020304" pitchFamily="18" charset="0"/>
                <a:ea typeface="宋体" panose="02010600030101010101" pitchFamily="2" charset="-122"/>
                <a:cs typeface="Times New Roman" panose="02020603050405020304" pitchFamily="18" charset="0"/>
              </a:rPr>
              <a:t> the problem of agency until next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week.</a:t>
            </a:r>
          </a:p>
          <a:p>
            <a:pPr marL="180975" indent="-179388" eaLnBrk="1" hangingPunct="1">
              <a:buSzPct val="120000"/>
              <a:buFont typeface="Arial" panose="020B0604020202020204" pitchFamily="34" charset="0"/>
              <a:buNone/>
              <a:defRPr/>
            </a:pPr>
            <a:r>
              <a:rPr lang="zh-CN" altLang="en-US" b="0" dirty="0" smtClean="0">
                <a:solidFill>
                  <a:srgbClr val="0070C0"/>
                </a:solidFill>
                <a:latin typeface="Times New Roman" panose="02020603050405020304" pitchFamily="18" charset="0"/>
                <a:cs typeface="Times New Roman" panose="02020603050405020304" pitchFamily="18" charset="0"/>
              </a:rPr>
              <a:t>  </a:t>
            </a:r>
            <a:r>
              <a:rPr lang="zh-CN" altLang="en-US" sz="2400" b="0" dirty="0">
                <a:solidFill>
                  <a:srgbClr val="0070C0"/>
                </a:solidFill>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我们</a:t>
            </a:r>
            <a:r>
              <a:rPr lang="zh-CN" altLang="en-US" sz="2400" b="0" dirty="0">
                <a:solidFill>
                  <a:srgbClr val="0070C0"/>
                </a:solidFill>
                <a:latin typeface="Times New Roman" panose="02020603050405020304" pitchFamily="18" charset="0"/>
                <a:cs typeface="Times New Roman" panose="02020603050405020304" pitchFamily="18" charset="0"/>
              </a:rPr>
              <a:t>暂时把代理权问题搁置在下周考虑。</a:t>
            </a:r>
            <a:r>
              <a:rPr lang="en-US" altLang="zh-CN" sz="2400" b="0" dirty="0" smtClean="0">
                <a:solidFill>
                  <a:srgbClr val="0070C0"/>
                </a:solidFill>
                <a:latin typeface="Times New Roman" panose="02020603050405020304" pitchFamily="18" charset="0"/>
                <a:cs typeface="Times New Roman" panose="02020603050405020304" pitchFamily="18" charset="0"/>
              </a:rPr>
              <a:t> </a:t>
            </a:r>
          </a:p>
          <a:p>
            <a:pPr marL="180975" indent="-179388" algn="just" eaLnBrk="1" hangingPunct="1">
              <a:buSzPct val="120000"/>
              <a:buFont typeface="Arial" panose="020B0604020202020204" pitchFamily="34" charset="0"/>
              <a:buNone/>
              <a:defRPr/>
            </a:pPr>
            <a:r>
              <a:rPr lang="en-US" altLang="en-US" b="0" dirty="0">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Let’s </a:t>
            </a:r>
            <a:r>
              <a:rPr lang="en-US" altLang="en-US" dirty="0">
                <a:latin typeface="Times New Roman" panose="02020603050405020304" pitchFamily="18" charset="0"/>
                <a:ea typeface="宋体" panose="02010600030101010101" pitchFamily="2" charset="-122"/>
                <a:cs typeface="Times New Roman" panose="02020603050405020304" pitchFamily="18" charset="0"/>
              </a:rPr>
              <a:t>leave</a:t>
            </a:r>
            <a:r>
              <a:rPr lang="en-US" altLang="en-US" b="0" dirty="0">
                <a:latin typeface="Times New Roman" panose="02020603050405020304" pitchFamily="18" charset="0"/>
                <a:ea typeface="宋体" panose="02010600030101010101" pitchFamily="2" charset="-122"/>
                <a:cs typeface="Times New Roman" panose="02020603050405020304" pitchFamily="18" charset="0"/>
              </a:rPr>
              <a:t> the matter </a:t>
            </a:r>
            <a:r>
              <a:rPr lang="en-US" altLang="en-US" dirty="0">
                <a:latin typeface="Times New Roman" panose="02020603050405020304" pitchFamily="18" charset="0"/>
                <a:ea typeface="宋体" panose="02010600030101010101" pitchFamily="2" charset="-122"/>
                <a:cs typeface="Times New Roman" panose="02020603050405020304" pitchFamily="18" charset="0"/>
              </a:rPr>
              <a:t>aside</a:t>
            </a:r>
            <a:r>
              <a:rPr lang="en-US" altLang="en-US" b="0" dirty="0">
                <a:latin typeface="Times New Roman" panose="02020603050405020304" pitchFamily="18" charset="0"/>
                <a:ea typeface="宋体" panose="02010600030101010101" pitchFamily="2" charset="-122"/>
                <a:cs typeface="Times New Roman" panose="02020603050405020304" pitchFamily="18" charset="0"/>
              </a:rPr>
              <a:t> for a moment. </a:t>
            </a:r>
            <a:endParaRPr lang="en-US" altLang="zh-CN" b="0" dirty="0" smtClean="0">
              <a:latin typeface="Times New Roman" panose="02020603050405020304" pitchFamily="18" charset="0"/>
              <a:cs typeface="Times New Roman" panose="02020603050405020304" pitchFamily="18" charset="0"/>
            </a:endParaRPr>
          </a:p>
          <a:p>
            <a:pPr marL="180975" indent="-179388" algn="just" eaLnBrk="1" hangingPunct="1">
              <a:buSzPct val="120000"/>
              <a:buFont typeface="Arial" panose="020B0604020202020204" pitchFamily="34" charset="0"/>
              <a:buNone/>
              <a:defRPr/>
            </a:pPr>
            <a:r>
              <a:rPr lang="zh-CN" altLang="en-US" b="0" dirty="0" smtClean="0">
                <a:latin typeface="Times New Roman" panose="02020603050405020304" pitchFamily="18" charset="0"/>
                <a:cs typeface="Times New Roman" panose="02020603050405020304" pitchFamily="18" charset="0"/>
              </a:rPr>
              <a:t>  </a:t>
            </a:r>
            <a:r>
              <a:rPr lang="zh-CN" altLang="en-US" sz="2400" b="0" dirty="0">
                <a:solidFill>
                  <a:schemeClr val="hlink"/>
                </a:solidFill>
                <a:latin typeface="Times New Roman" panose="02020603050405020304" pitchFamily="18" charset="0"/>
                <a:cs typeface="Times New Roman" panose="02020603050405020304" pitchFamily="18" charset="0"/>
              </a:rPr>
              <a:t> </a:t>
            </a:r>
            <a:r>
              <a:rPr lang="zh-CN" altLang="en-US" sz="2400" b="0" dirty="0" smtClean="0">
                <a:solidFill>
                  <a:schemeClr val="hlink"/>
                </a:solidFill>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我们</a:t>
            </a:r>
            <a:r>
              <a:rPr lang="zh-CN" altLang="en-US" sz="2400" b="0" dirty="0">
                <a:solidFill>
                  <a:srgbClr val="0070C0"/>
                </a:solidFill>
                <a:latin typeface="Times New Roman" panose="02020603050405020304" pitchFamily="18" charset="0"/>
                <a:cs typeface="Times New Roman" panose="02020603050405020304" pitchFamily="18" charset="0"/>
              </a:rPr>
              <a:t>把这件事搁一会儿再说</a:t>
            </a:r>
            <a:r>
              <a:rPr lang="zh-CN" altLang="en-US" sz="2400" b="0" dirty="0" smtClean="0">
                <a:solidFill>
                  <a:srgbClr val="0070C0"/>
                </a:solidFill>
                <a:latin typeface="Times New Roman" panose="02020603050405020304" pitchFamily="18" charset="0"/>
                <a:cs typeface="Times New Roman" panose="02020603050405020304" pitchFamily="18" charset="0"/>
              </a:rPr>
              <a:t>。</a:t>
            </a:r>
            <a:endParaRPr lang="en-US" altLang="zh-CN" sz="2400" b="0" dirty="0" smtClean="0">
              <a:solidFill>
                <a:srgbClr val="0070C0"/>
              </a:solidFill>
              <a:latin typeface="Times New Roman" panose="02020603050405020304" pitchFamily="18" charset="0"/>
              <a:cs typeface="Times New Roman" panose="02020603050405020304" pitchFamily="18" charset="0"/>
            </a:endParaRPr>
          </a:p>
          <a:p>
            <a:pPr marL="360000" indent="-360000" algn="just">
              <a:buFont typeface="Arial" panose="020B0604020202020204" pitchFamily="34" charset="0"/>
              <a:buNone/>
              <a:defRPr/>
            </a:pPr>
            <a:r>
              <a:rPr lang="en-US" altLang="zh-CN" b="0" dirty="0">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Leaving aside </a:t>
            </a:r>
            <a:r>
              <a:rPr lang="en-US" altLang="zh-CN" b="0" dirty="0" smtClean="0">
                <a:latin typeface="Times New Roman" panose="02020603050405020304" pitchFamily="18" charset="0"/>
                <a:cs typeface="Times New Roman" panose="02020603050405020304" pitchFamily="18" charset="0"/>
              </a:rPr>
              <a:t>the financial implications, do you really believe your proposal will solve our problem? </a:t>
            </a:r>
          </a:p>
          <a:p>
            <a:pPr algn="just">
              <a:buFont typeface="Arial" panose="020B0604020202020204" pitchFamily="34" charset="0"/>
              <a:buNone/>
              <a:defRPr/>
            </a:pPr>
            <a:r>
              <a:rPr lang="en-US" altLang="zh-CN" b="0" dirty="0" smtClean="0">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且不说经费问题，你真的认为你的提议能解决我们的问题吗？  </a:t>
            </a:r>
            <a:endParaRPr lang="zh-CN" altLang="en-US" b="0" dirty="0" smtClean="0">
              <a:solidFill>
                <a:srgbClr val="0070C0"/>
              </a:solidFill>
              <a:latin typeface="Times New Roman" panose="02020603050405020304" pitchFamily="18" charset="0"/>
              <a:cs typeface="Times New Roman" panose="02020603050405020304" pitchFamily="18" charset="0"/>
            </a:endParaRPr>
          </a:p>
        </p:txBody>
      </p:sp>
      <p:sp>
        <p:nvSpPr>
          <p:cNvPr id="106499" name="文本框 3"/>
          <p:cNvSpPr txBox="1">
            <a:spLocks noChangeArrowheads="1"/>
          </p:cNvSpPr>
          <p:nvPr/>
        </p:nvSpPr>
        <p:spPr bwMode="auto">
          <a:xfrm>
            <a:off x="166688" y="69850"/>
            <a:ext cx="337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en-US" sz="2400">
                <a:solidFill>
                  <a:schemeClr val="bg1"/>
                </a:solidFill>
                <a:latin typeface="Arial Black" panose="020B0A04020102020204" pitchFamily="34" charset="0"/>
                <a:sym typeface="宋体" panose="02010600030101010101" pitchFamily="2" charset="-122"/>
              </a:rPr>
              <a:t>Words &amp; Phrases</a:t>
            </a:r>
          </a:p>
        </p:txBody>
      </p:sp>
      <p:pic>
        <p:nvPicPr>
          <p:cNvPr id="106500" name="图片 10">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dissolve">
                                      <p:cBhvr>
                                        <p:cTn id="1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a:xfrm>
            <a:off x="166688" y="1700213"/>
            <a:ext cx="8821737" cy="5903912"/>
          </a:xfrm>
        </p:spPr>
        <p:txBody>
          <a:bodyPr/>
          <a:lstStyle/>
          <a:p>
            <a:pPr marL="2867025" indent="-2865438" algn="just" eaLnBrk="1" hangingPunct="1">
              <a:lnSpc>
                <a:spcPct val="85000"/>
              </a:lnSpc>
              <a:buSzPct val="120000"/>
              <a:buFont typeface="Arial" panose="020B0604020202020204" pitchFamily="34" charset="0"/>
              <a:buNone/>
              <a:defRPr/>
            </a:pPr>
            <a:r>
              <a:rPr lang="en-US" altLang="en-US" sz="3200" dirty="0" smtClean="0">
                <a:latin typeface="Times New Roman" panose="02020603050405020304" pitchFamily="18" charset="0"/>
                <a:ea typeface="宋体" panose="02010600030101010101" pitchFamily="2" charset="-122"/>
                <a:cs typeface="Times New Roman" panose="02020603050405020304" pitchFamily="18" charset="0"/>
              </a:rPr>
              <a:t>so much the better</a:t>
            </a:r>
            <a:r>
              <a:rPr lang="en-US" altLang="en-US" sz="3200" dirty="0">
                <a:latin typeface="Times New Roman" panose="02020603050405020304" pitchFamily="18" charset="0"/>
                <a:cs typeface="Times New Roman" panose="02020603050405020304" pitchFamily="18" charset="0"/>
              </a:rPr>
              <a:t> </a:t>
            </a:r>
            <a:r>
              <a:rPr lang="en-US" altLang="zh-CN" sz="3200" dirty="0" smtClean="0">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used for saying that if s</a:t>
            </a:r>
            <a:r>
              <a:rPr lang="en-US" altLang="zh-CN" b="0" dirty="0" smtClean="0">
                <a:latin typeface="Times New Roman" panose="02020603050405020304" pitchFamily="18" charset="0"/>
                <a:cs typeface="Times New Roman" panose="02020603050405020304" pitchFamily="18" charset="0"/>
              </a:rPr>
              <a:t>th.</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 is true or possible, it will be even nicer</a:t>
            </a:r>
            <a:r>
              <a:rPr lang="en-US" altLang="zh-CN" b="0" dirty="0" smtClean="0">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甚至更好</a:t>
            </a:r>
          </a:p>
          <a:p>
            <a:pPr marL="180975" indent="-179388" algn="just" eaLnBrk="1" hangingPunct="1">
              <a:lnSpc>
                <a:spcPct val="85000"/>
              </a:lnSpc>
              <a:spcBef>
                <a:spcPts val="800"/>
              </a:spcBef>
              <a:buSzPct val="120000"/>
              <a:buFont typeface="Arial" panose="020B0604020202020204" pitchFamily="34" charset="0"/>
              <a:buNone/>
              <a:defRPr/>
            </a:pPr>
            <a:r>
              <a:rPr lang="en-US" altLang="zh-CN" b="0" i="1" dirty="0" smtClean="0">
                <a:latin typeface="Times New Roman" panose="02020603050405020304" pitchFamily="18" charset="0"/>
                <a:cs typeface="Times New Roman" panose="02020603050405020304" pitchFamily="18" charset="0"/>
              </a:rPr>
              <a:t>e.g. </a:t>
            </a:r>
          </a:p>
          <a:p>
            <a:pPr marL="360000" indent="-457200" algn="just" eaLnBrk="1" hangingPunct="1">
              <a:lnSpc>
                <a:spcPct val="85000"/>
              </a:lnSpc>
              <a:spcBef>
                <a:spcPts val="800"/>
              </a:spcBef>
              <a:buSzPct val="120000"/>
              <a:buFont typeface="Arial" panose="020B0604020202020204" pitchFamily="34" charset="0"/>
              <a:buNone/>
              <a:defRPr/>
            </a:pPr>
            <a:r>
              <a:rPr lang="en-US" altLang="en-US" b="0" dirty="0">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The result is not very important to us, but if we do win, (then) </a:t>
            </a:r>
            <a:r>
              <a:rPr lang="en-US" altLang="en-US" dirty="0" smtClean="0">
                <a:latin typeface="Times New Roman" panose="02020603050405020304" pitchFamily="18" charset="0"/>
                <a:ea typeface="宋体" panose="02010600030101010101" pitchFamily="2" charset="-122"/>
                <a:cs typeface="Times New Roman" panose="02020603050405020304" pitchFamily="18" charset="0"/>
              </a:rPr>
              <a:t>so much the better</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  </a:t>
            </a:r>
          </a:p>
          <a:p>
            <a:pPr marL="360000" indent="-457200" eaLnBrk="1" hangingPunct="1">
              <a:lnSpc>
                <a:spcPct val="85000"/>
              </a:lnSpc>
              <a:spcBef>
                <a:spcPts val="800"/>
              </a:spcBef>
              <a:buSzPct val="120000"/>
              <a:buFont typeface="Arial" panose="020B0604020202020204" pitchFamily="34" charset="0"/>
              <a:buNone/>
              <a:defRPr/>
            </a:pPr>
            <a:r>
              <a:rPr lang="zh-CN" altLang="en-US" b="0" dirty="0" smtClean="0">
                <a:latin typeface="Times New Roman" panose="02020603050405020304" pitchFamily="18" charset="0"/>
                <a:cs typeface="Times New Roman" panose="02020603050405020304" pitchFamily="18" charset="0"/>
              </a:rPr>
              <a:t>    </a:t>
            </a:r>
            <a:r>
              <a:rPr lang="zh-CN" altLang="en-US" sz="2400" b="0" spc="-80" dirty="0" smtClean="0">
                <a:solidFill>
                  <a:srgbClr val="0070C0"/>
                </a:solidFill>
                <a:latin typeface="Times New Roman" panose="02020603050405020304" pitchFamily="18" charset="0"/>
                <a:cs typeface="Times New Roman" panose="02020603050405020304" pitchFamily="18" charset="0"/>
              </a:rPr>
              <a:t>输赢对我们并不十分重要</a:t>
            </a:r>
            <a:r>
              <a:rPr lang="en-US" altLang="zh-CN" sz="2400" b="0" spc="-80" dirty="0" smtClean="0">
                <a:solidFill>
                  <a:srgbClr val="0070C0"/>
                </a:solidFill>
                <a:latin typeface="Times New Roman" panose="02020603050405020304" pitchFamily="18" charset="0"/>
                <a:cs typeface="Times New Roman" panose="02020603050405020304" pitchFamily="18" charset="0"/>
              </a:rPr>
              <a:t>, </a:t>
            </a:r>
            <a:r>
              <a:rPr lang="zh-CN" altLang="en-US" sz="2400" b="0" spc="-80" dirty="0" smtClean="0">
                <a:solidFill>
                  <a:srgbClr val="0070C0"/>
                </a:solidFill>
                <a:latin typeface="Times New Roman" panose="02020603050405020304" pitchFamily="18" charset="0"/>
                <a:cs typeface="Times New Roman" panose="02020603050405020304" pitchFamily="18" charset="0"/>
              </a:rPr>
              <a:t>但假如我们真赢了</a:t>
            </a:r>
            <a:r>
              <a:rPr lang="en-US" altLang="zh-CN" sz="2400" b="0" spc="-80" dirty="0" smtClean="0">
                <a:solidFill>
                  <a:srgbClr val="0070C0"/>
                </a:solidFill>
                <a:latin typeface="Times New Roman" panose="02020603050405020304" pitchFamily="18" charset="0"/>
                <a:cs typeface="Times New Roman" panose="02020603050405020304" pitchFamily="18" charset="0"/>
              </a:rPr>
              <a:t>,</a:t>
            </a:r>
            <a:r>
              <a:rPr lang="zh-CN" altLang="en-US" sz="2400" b="0" spc="-80" dirty="0" smtClean="0">
                <a:solidFill>
                  <a:srgbClr val="0070C0"/>
                </a:solidFill>
                <a:latin typeface="Times New Roman" panose="02020603050405020304" pitchFamily="18" charset="0"/>
                <a:cs typeface="Times New Roman" panose="02020603050405020304" pitchFamily="18" charset="0"/>
              </a:rPr>
              <a:t>（那）就更好了。</a:t>
            </a:r>
            <a:r>
              <a:rPr lang="en-US" altLang="zh-CN" sz="2400" b="0" spc="-80" dirty="0" smtClean="0">
                <a:solidFill>
                  <a:srgbClr val="0070C0"/>
                </a:solidFill>
                <a:latin typeface="Times New Roman" panose="02020603050405020304" pitchFamily="18" charset="0"/>
                <a:cs typeface="Times New Roman" panose="02020603050405020304" pitchFamily="18" charset="0"/>
              </a:rPr>
              <a:t> </a:t>
            </a:r>
          </a:p>
          <a:p>
            <a:pPr marL="360000" indent="-457200" algn="just" eaLnBrk="1" hangingPunct="1">
              <a:lnSpc>
                <a:spcPct val="85000"/>
              </a:lnSpc>
              <a:spcBef>
                <a:spcPts val="800"/>
              </a:spcBef>
              <a:buSzPct val="120000"/>
              <a:buFont typeface="Arial" panose="020B0604020202020204" pitchFamily="34" charset="0"/>
              <a:buNone/>
              <a:defRPr/>
            </a:pPr>
            <a:r>
              <a:rPr lang="en-US" altLang="en-US" b="0" spc="-100" dirty="0">
                <a:latin typeface="Times New Roman" panose="02020603050405020304" pitchFamily="18" charset="0"/>
                <a:cs typeface="Times New Roman" panose="02020603050405020304" pitchFamily="18" charset="0"/>
              </a:rPr>
              <a:t> </a:t>
            </a:r>
            <a:r>
              <a:rPr lang="en-US" altLang="en-US" b="0" spc="-100" dirty="0" smtClean="0">
                <a:latin typeface="Times New Roman" panose="02020603050405020304" pitchFamily="18" charset="0"/>
                <a:cs typeface="Times New Roman" panose="02020603050405020304" pitchFamily="18" charset="0"/>
              </a:rPr>
              <a:t>   </a:t>
            </a:r>
            <a:r>
              <a:rPr lang="en-US" altLang="en-US" b="0" spc="-100" dirty="0" smtClean="0">
                <a:latin typeface="Times New Roman" panose="02020603050405020304" pitchFamily="18" charset="0"/>
                <a:ea typeface="宋体" panose="02010600030101010101" pitchFamily="2" charset="-122"/>
                <a:cs typeface="Times New Roman" panose="02020603050405020304" pitchFamily="18" charset="0"/>
              </a:rPr>
              <a:t>If you can cope with a harder class, </a:t>
            </a:r>
            <a:r>
              <a:rPr lang="en-US" altLang="en-US" spc="-100" dirty="0" smtClean="0">
                <a:latin typeface="Times New Roman" panose="02020603050405020304" pitchFamily="18" charset="0"/>
                <a:ea typeface="宋体" panose="02010600030101010101" pitchFamily="2" charset="-122"/>
                <a:cs typeface="Times New Roman" panose="02020603050405020304" pitchFamily="18" charset="0"/>
              </a:rPr>
              <a:t>so much the better </a:t>
            </a:r>
            <a:r>
              <a:rPr lang="en-US" altLang="en-US" b="0" spc="-100" dirty="0" smtClean="0">
                <a:latin typeface="Times New Roman" panose="02020603050405020304" pitchFamily="18" charset="0"/>
                <a:ea typeface="宋体" panose="02010600030101010101" pitchFamily="2" charset="-122"/>
                <a:cs typeface="Times New Roman" panose="02020603050405020304" pitchFamily="18" charset="0"/>
              </a:rPr>
              <a:t>for you. </a:t>
            </a:r>
            <a:endParaRPr lang="en-US" altLang="zh-CN" b="0" spc="-100" dirty="0" smtClean="0">
              <a:latin typeface="Times New Roman" panose="02020603050405020304" pitchFamily="18" charset="0"/>
              <a:cs typeface="Times New Roman" panose="02020603050405020304" pitchFamily="18" charset="0"/>
            </a:endParaRPr>
          </a:p>
          <a:p>
            <a:pPr marL="360000" indent="-457200" algn="just" eaLnBrk="1" hangingPunct="1">
              <a:lnSpc>
                <a:spcPct val="85000"/>
              </a:lnSpc>
              <a:spcBef>
                <a:spcPts val="800"/>
              </a:spcBef>
              <a:buSzPct val="120000"/>
              <a:buFont typeface="Arial" panose="020B0604020202020204" pitchFamily="34" charset="0"/>
              <a:buNone/>
              <a:defRPr/>
            </a:pPr>
            <a:r>
              <a:rPr lang="zh-CN" altLang="en-US" b="0" dirty="0" smtClean="0">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如果你能妥善对付一个比较难弄的班级，那对你就更好了。</a:t>
            </a:r>
            <a:endParaRPr lang="en-US" altLang="zh-CN" sz="2400" b="0" dirty="0" smtClean="0">
              <a:solidFill>
                <a:srgbClr val="0070C0"/>
              </a:solidFill>
              <a:latin typeface="Times New Roman" panose="02020603050405020304" pitchFamily="18" charset="0"/>
              <a:cs typeface="Times New Roman" panose="02020603050405020304" pitchFamily="18" charset="0"/>
            </a:endParaRPr>
          </a:p>
          <a:p>
            <a:pPr marL="360000" indent="-457200" algn="just">
              <a:lnSpc>
                <a:spcPct val="85000"/>
              </a:lnSpc>
              <a:spcBef>
                <a:spcPts val="800"/>
              </a:spcBef>
              <a:buFont typeface="Arial" panose="020B0604020202020204" pitchFamily="34" charset="0"/>
              <a:buNone/>
              <a:defRPr/>
            </a:pPr>
            <a:r>
              <a:rPr lang="en-US" altLang="zh-CN" b="0" dirty="0">
                <a:latin typeface="Times New Roman" panose="02020603050405020304" pitchFamily="18" charset="0"/>
                <a:cs typeface="Times New Roman" panose="02020603050405020304" pitchFamily="18" charset="0"/>
              </a:rPr>
              <a:t> </a:t>
            </a:r>
            <a:r>
              <a:rPr lang="en-US" altLang="zh-CN" b="0" dirty="0" smtClean="0">
                <a:latin typeface="Times New Roman" panose="02020603050405020304" pitchFamily="18" charset="0"/>
                <a:cs typeface="Times New Roman" panose="02020603050405020304" pitchFamily="18" charset="0"/>
              </a:rPr>
              <a:t>   They usually cost about $50, but if you can get one for less, then </a:t>
            </a:r>
            <a:r>
              <a:rPr lang="en-US" altLang="zh-CN" dirty="0" smtClean="0">
                <a:latin typeface="Times New Roman" panose="02020603050405020304" pitchFamily="18" charset="0"/>
                <a:cs typeface="Times New Roman" panose="02020603050405020304" pitchFamily="18" charset="0"/>
              </a:rPr>
              <a:t>so much the better</a:t>
            </a:r>
            <a:r>
              <a:rPr lang="en-US" altLang="zh-CN" b="0" dirty="0" smtClean="0">
                <a:latin typeface="Times New Roman" panose="02020603050405020304" pitchFamily="18" charset="0"/>
                <a:cs typeface="Times New Roman" panose="02020603050405020304" pitchFamily="18" charset="0"/>
              </a:rPr>
              <a:t>. </a:t>
            </a:r>
          </a:p>
          <a:p>
            <a:pPr marL="360000" indent="-457200" algn="just">
              <a:lnSpc>
                <a:spcPct val="85000"/>
              </a:lnSpc>
              <a:spcBef>
                <a:spcPts val="800"/>
              </a:spcBef>
              <a:buFont typeface="Arial" panose="020B0604020202020204" pitchFamily="34" charset="0"/>
              <a:buNone/>
              <a:defRPr/>
            </a:pPr>
            <a:r>
              <a:rPr lang="zh-CN" altLang="en-US" sz="2400" b="0" dirty="0" smtClean="0">
                <a:latin typeface="Times New Roman" panose="02020603050405020304" pitchFamily="18" charset="0"/>
                <a:ea typeface="+mj-ea"/>
                <a:cs typeface="Times New Roman" panose="02020603050405020304" pitchFamily="18" charset="0"/>
              </a:rPr>
              <a:t>    </a:t>
            </a:r>
            <a:r>
              <a:rPr lang="zh-CN" altLang="en-US" sz="2400" b="0" dirty="0" smtClean="0">
                <a:solidFill>
                  <a:srgbClr val="0070C0"/>
                </a:solidFill>
                <a:latin typeface="Times New Roman" panose="02020603050405020304" pitchFamily="18" charset="0"/>
                <a:ea typeface="+mj-ea"/>
                <a:cs typeface="Times New Roman" panose="02020603050405020304" pitchFamily="18" charset="0"/>
              </a:rPr>
              <a:t>它们通常的价格是</a:t>
            </a:r>
            <a:r>
              <a:rPr lang="en-US" altLang="zh-CN" sz="2400" b="0" dirty="0" smtClean="0">
                <a:solidFill>
                  <a:srgbClr val="0070C0"/>
                </a:solidFill>
                <a:latin typeface="Times New Roman" panose="02020603050405020304" pitchFamily="18" charset="0"/>
                <a:ea typeface="+mj-ea"/>
                <a:cs typeface="Times New Roman" panose="02020603050405020304" pitchFamily="18" charset="0"/>
              </a:rPr>
              <a:t>50</a:t>
            </a:r>
            <a:r>
              <a:rPr lang="zh-CN" altLang="en-US" sz="2400" b="0" dirty="0" smtClean="0">
                <a:solidFill>
                  <a:srgbClr val="0070C0"/>
                </a:solidFill>
                <a:latin typeface="Times New Roman" panose="02020603050405020304" pitchFamily="18" charset="0"/>
                <a:ea typeface="+mj-ea"/>
                <a:cs typeface="Times New Roman" panose="02020603050405020304" pitchFamily="18" charset="0"/>
              </a:rPr>
              <a:t>美元左右，但如果你能便宜些买下来就更好了</a:t>
            </a:r>
            <a:r>
              <a:rPr lang="zh-CN" altLang="en-US" b="0" dirty="0" smtClean="0">
                <a:solidFill>
                  <a:srgbClr val="0070C0"/>
                </a:solidFill>
                <a:latin typeface="Times New Roman" panose="02020603050405020304" pitchFamily="18" charset="0"/>
                <a:cs typeface="Times New Roman" panose="02020603050405020304" pitchFamily="18" charset="0"/>
              </a:rPr>
              <a:t>。</a:t>
            </a:r>
            <a:r>
              <a:rPr lang="zh-CN" altLang="en-US" b="0" dirty="0" smtClean="0">
                <a:latin typeface="Times New Roman" panose="02020603050405020304" pitchFamily="18" charset="0"/>
                <a:cs typeface="Times New Roman" panose="02020603050405020304" pitchFamily="18" charset="0"/>
              </a:rPr>
              <a:t>  </a:t>
            </a:r>
          </a:p>
        </p:txBody>
      </p:sp>
      <p:sp>
        <p:nvSpPr>
          <p:cNvPr id="107523" name="文本框 3"/>
          <p:cNvSpPr txBox="1">
            <a:spLocks noChangeArrowheads="1"/>
          </p:cNvSpPr>
          <p:nvPr/>
        </p:nvSpPr>
        <p:spPr bwMode="auto">
          <a:xfrm>
            <a:off x="166688" y="69850"/>
            <a:ext cx="337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en-US" sz="2400">
                <a:solidFill>
                  <a:schemeClr val="bg1"/>
                </a:solidFill>
                <a:latin typeface="Arial Black" panose="020B0A04020102020204" pitchFamily="34" charset="0"/>
                <a:sym typeface="宋体" panose="02010600030101010101" pitchFamily="2" charset="-122"/>
              </a:rPr>
              <a:t>Words &amp; Phrases</a:t>
            </a:r>
          </a:p>
        </p:txBody>
      </p:sp>
      <p:pic>
        <p:nvPicPr>
          <p:cNvPr id="107524"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dissolve">
                                      <p:cBhvr>
                                        <p:cTn id="1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05" name="Rectangle 5"/>
          <p:cNvSpPr>
            <a:spLocks noGrp="1" noChangeAspect="1"/>
          </p:cNvSpPr>
          <p:nvPr>
            <p:ph type="title"/>
          </p:nvPr>
        </p:nvSpPr>
        <p:spPr>
          <a:xfrm>
            <a:off x="371475" y="1709738"/>
            <a:ext cx="8229600" cy="1143000"/>
          </a:xfrm>
        </p:spPr>
        <p:txBody>
          <a:bodyPr/>
          <a:lstStyle/>
          <a:p>
            <a:pPr algn="l">
              <a:defRPr/>
            </a:pPr>
            <a:r>
              <a:rPr lang="en-US" altLang="zh-CN" dirty="0" smtClean="0">
                <a:solidFill>
                  <a:schemeClr val="tx1">
                    <a:lumMod val="95000"/>
                    <a:lumOff val="5000"/>
                  </a:schemeClr>
                </a:solidFill>
              </a:rPr>
              <a:t>so much the better</a:t>
            </a:r>
            <a:r>
              <a:rPr lang="en-US" altLang="zh-CN" i="1" dirty="0" smtClean="0">
                <a:solidFill>
                  <a:schemeClr val="tx1">
                    <a:lumMod val="95000"/>
                    <a:lumOff val="5000"/>
                  </a:schemeClr>
                </a:solidFill>
              </a:rPr>
              <a:t> </a:t>
            </a:r>
          </a:p>
        </p:txBody>
      </p:sp>
      <p:sp>
        <p:nvSpPr>
          <p:cNvPr id="108547" name="Rectangle 7"/>
          <p:cNvSpPr>
            <a:spLocks noGrp="1" noChangeAspect="1"/>
          </p:cNvSpPr>
          <p:nvPr>
            <p:ph type="body" idx="1"/>
          </p:nvPr>
        </p:nvSpPr>
        <p:spPr>
          <a:xfrm>
            <a:off x="261938" y="2274888"/>
            <a:ext cx="8229600" cy="1368425"/>
          </a:xfrm>
        </p:spPr>
        <p:txBody>
          <a:bodyPr/>
          <a:lstStyle/>
          <a:p>
            <a:pPr>
              <a:buFont typeface="Arial" panose="020B0604020202020204" pitchFamily="34" charset="0"/>
              <a:buNone/>
            </a:pPr>
            <a:r>
              <a:rPr lang="en-US" altLang="zh-CN" sz="2400" b="0" smtClean="0"/>
              <a:t>   </a:t>
            </a:r>
            <a:endParaRPr lang="en-US" altLang="zh-CN" sz="300" b="0" smtClean="0"/>
          </a:p>
          <a:p>
            <a:pPr>
              <a:buFont typeface="Arial" panose="020B0604020202020204" pitchFamily="34" charset="0"/>
              <a:buNone/>
            </a:pPr>
            <a:r>
              <a:rPr lang="en-US" altLang="zh-CN" sz="2400" b="0" smtClean="0"/>
              <a:t>   </a:t>
            </a:r>
            <a:r>
              <a:rPr lang="en-US" altLang="zh-CN" sz="2400" smtClean="0"/>
              <a:t>Work in pairs and find the patterns of the usage.</a:t>
            </a:r>
            <a:endParaRPr lang="en-US" altLang="en-US" sz="2400" b="0" smtClean="0">
              <a:ea typeface="宋体" panose="02010600030101010101" pitchFamily="2" charset="-122"/>
            </a:endParaRPr>
          </a:p>
        </p:txBody>
      </p:sp>
      <p:sp>
        <p:nvSpPr>
          <p:cNvPr id="1805323" name="WordArt 11"/>
          <p:cNvSpPr>
            <a:spLocks noChangeArrowheads="1" noChangeShapeType="1" noTextEdit="1"/>
          </p:cNvSpPr>
          <p:nvPr/>
        </p:nvSpPr>
        <p:spPr bwMode="auto">
          <a:xfrm>
            <a:off x="2124075" y="5876925"/>
            <a:ext cx="5329238" cy="431800"/>
          </a:xfrm>
          <a:prstGeom prst="rect">
            <a:avLst/>
          </a:prstGeom>
        </p:spPr>
        <p:txBody>
          <a:bodyPr wrap="none" fromWordArt="1">
            <a:prstTxWarp prst="textPlain">
              <a:avLst>
                <a:gd name="adj" fmla="val 50000"/>
              </a:avLst>
            </a:prstTxWarp>
          </a:bodyPr>
          <a:lstStyle/>
          <a:p>
            <a:pPr algn="ctr"/>
            <a:r>
              <a:rPr lang="en-US" altLang="zh-CN" kern="10">
                <a:ln w="19050">
                  <a:solidFill>
                    <a:srgbClr val="FF9900"/>
                  </a:solidFill>
                  <a:round/>
                  <a:headEnd/>
                  <a:tailEnd/>
                </a:ln>
                <a:solidFill>
                  <a:srgbClr val="FFFF00"/>
                </a:solidFill>
                <a:effectLst>
                  <a:outerShdw dist="35921" dir="2700000" algn="ctr" rotWithShape="0">
                    <a:srgbClr val="990000"/>
                  </a:outerShdw>
                </a:effectLst>
                <a:latin typeface="Georgia" panose="02040502050405020303" pitchFamily="18" charset="0"/>
              </a:rPr>
              <a:t>If clause + so much the better</a:t>
            </a:r>
            <a:endParaRPr lang="zh-CN" altLang="en-US" kern="10">
              <a:ln w="19050">
                <a:solidFill>
                  <a:srgbClr val="FF9900"/>
                </a:solidFill>
                <a:round/>
                <a:headEnd/>
                <a:tailEnd/>
              </a:ln>
              <a:solidFill>
                <a:srgbClr val="FFFF00"/>
              </a:solidFill>
              <a:effectLst>
                <a:outerShdw dist="35921" dir="2700000" algn="ctr" rotWithShape="0">
                  <a:srgbClr val="990000"/>
                </a:outerShdw>
              </a:effectLst>
              <a:latin typeface="Georgia" panose="02040502050405020303" pitchFamily="18" charset="0"/>
            </a:endParaRPr>
          </a:p>
        </p:txBody>
      </p:sp>
      <p:sp>
        <p:nvSpPr>
          <p:cNvPr id="108549" name="Rectangle 20"/>
          <p:cNvSpPr>
            <a:spLocks noChangeAspect="1"/>
          </p:cNvSpPr>
          <p:nvPr/>
        </p:nvSpPr>
        <p:spPr bwMode="auto">
          <a:xfrm>
            <a:off x="663575" y="3249613"/>
            <a:ext cx="82296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b="0"/>
              <a:t>1. If I can use the chopsticks, so much the better.</a:t>
            </a:r>
            <a:r>
              <a:rPr lang="en-US" altLang="zh-CN"/>
              <a:t> </a:t>
            </a:r>
          </a:p>
          <a:p>
            <a:pPr>
              <a:buFont typeface="Arial" panose="020B0604020202020204" pitchFamily="34" charset="0"/>
              <a:buNone/>
            </a:pPr>
            <a:r>
              <a:rPr lang="en-US" altLang="zh-CN" b="0"/>
              <a:t>2.</a:t>
            </a:r>
            <a:r>
              <a:rPr lang="en-US" altLang="zh-CN"/>
              <a:t> </a:t>
            </a:r>
            <a:r>
              <a:rPr lang="en-US" altLang="zh-CN" b="0"/>
              <a:t>If you have two single rooms, so much the better.</a:t>
            </a:r>
          </a:p>
          <a:p>
            <a:pPr>
              <a:buFont typeface="Arial" panose="020B0604020202020204" pitchFamily="34" charset="0"/>
              <a:buNone/>
            </a:pPr>
            <a:r>
              <a:rPr lang="en-US" altLang="zh-CN" b="0"/>
              <a:t>3. If he will come, so much the better.  </a:t>
            </a:r>
          </a:p>
          <a:p>
            <a:pPr>
              <a:buFont typeface="Arial" panose="020B0604020202020204" pitchFamily="34" charset="0"/>
              <a:buNone/>
            </a:pPr>
            <a:r>
              <a:rPr lang="en-US" altLang="zh-CN" b="0"/>
              <a:t>    </a:t>
            </a:r>
            <a:endParaRPr lang="en-US" altLang="en-US" b="0"/>
          </a:p>
        </p:txBody>
      </p:sp>
      <p:pic>
        <p:nvPicPr>
          <p:cNvPr id="108550" name="图片 14">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805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53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endParaRPr lang="zh-CN" altLang="en-US" smtClean="0"/>
          </a:p>
        </p:txBody>
      </p:sp>
      <p:pic>
        <p:nvPicPr>
          <p:cNvPr id="9219"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8275"/>
            <a:ext cx="8418513"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908175" y="525463"/>
            <a:ext cx="4967288" cy="769937"/>
          </a:xfrm>
          <a:prstGeom prst="rect">
            <a:avLst/>
          </a:prstGeom>
          <a:noFill/>
        </p:spPr>
        <p:txBody>
          <a:bodyPr>
            <a:spAutoFit/>
          </a:bodyPr>
          <a:lstStyle/>
          <a:p>
            <a:pPr>
              <a:defRPr/>
            </a:pPr>
            <a:r>
              <a:rPr lang="en-US" altLang="zh-CN" sz="4400" dirty="0">
                <a:solidFill>
                  <a:schemeClr val="bg1">
                    <a:lumMod val="95000"/>
                  </a:schemeClr>
                </a:solidFill>
              </a:rPr>
              <a:t>Warm-up</a:t>
            </a:r>
            <a:endParaRPr lang="zh-CN" altLang="en-US" sz="4400" dirty="0">
              <a:solidFill>
                <a:schemeClr val="bg1">
                  <a:lumMod val="95000"/>
                </a:schemeClr>
              </a:solidFill>
            </a:endParaRPr>
          </a:p>
        </p:txBody>
      </p:sp>
      <p:sp>
        <p:nvSpPr>
          <p:cNvPr id="9221" name="内容占位符 2"/>
          <p:cNvSpPr>
            <a:spLocks noGrp="1"/>
          </p:cNvSpPr>
          <p:nvPr>
            <p:ph idx="1"/>
          </p:nvPr>
        </p:nvSpPr>
        <p:spPr/>
        <p:txBody>
          <a:bodyPr/>
          <a:lstStyle/>
          <a:p>
            <a:endParaRPr lang="zh-CN" altLang="en-US" smtClean="0"/>
          </a:p>
        </p:txBody>
      </p:sp>
      <p:pic>
        <p:nvPicPr>
          <p:cNvPr id="9222"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2275" y="1784350"/>
            <a:ext cx="8418513" cy="488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05" name="Rectangle 5"/>
          <p:cNvSpPr>
            <a:spLocks noGrp="1" noChangeAspect="1"/>
          </p:cNvSpPr>
          <p:nvPr>
            <p:ph type="title"/>
          </p:nvPr>
        </p:nvSpPr>
        <p:spPr>
          <a:xfrm>
            <a:off x="363538" y="1562100"/>
            <a:ext cx="8229600" cy="1143000"/>
          </a:xfrm>
        </p:spPr>
        <p:txBody>
          <a:bodyPr/>
          <a:lstStyle/>
          <a:p>
            <a:pPr algn="l">
              <a:defRPr/>
            </a:pPr>
            <a:r>
              <a:rPr lang="en-US" altLang="zh-CN" dirty="0" smtClean="0">
                <a:solidFill>
                  <a:schemeClr val="tx1">
                    <a:lumMod val="95000"/>
                    <a:lumOff val="5000"/>
                  </a:schemeClr>
                </a:solidFill>
              </a:rPr>
              <a:t>get hell </a:t>
            </a:r>
            <a:endParaRPr lang="en-US" altLang="zh-CN" i="1" dirty="0" smtClean="0">
              <a:solidFill>
                <a:schemeClr val="tx1">
                  <a:lumMod val="95000"/>
                  <a:lumOff val="5000"/>
                </a:schemeClr>
              </a:solidFill>
            </a:endParaRPr>
          </a:p>
        </p:txBody>
      </p:sp>
      <p:sp>
        <p:nvSpPr>
          <p:cNvPr id="204810" name="Rectangle 20"/>
          <p:cNvSpPr>
            <a:spLocks noChangeAspect="1"/>
          </p:cNvSpPr>
          <p:nvPr/>
        </p:nvSpPr>
        <p:spPr bwMode="auto">
          <a:xfrm>
            <a:off x="647700" y="2565400"/>
            <a:ext cx="774065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marL="0" indent="0">
              <a:buFont typeface="Arial" panose="020B0604020202020204" pitchFamily="34" charset="0"/>
              <a:buNone/>
              <a:defRPr/>
            </a:pPr>
            <a:r>
              <a:rPr lang="en-US" altLang="zh-CN" b="0" dirty="0" smtClean="0"/>
              <a:t>e.g.</a:t>
            </a:r>
          </a:p>
          <a:p>
            <a:pPr marL="361950" indent="0">
              <a:buFont typeface="Arial" panose="020B0604020202020204" pitchFamily="34" charset="0"/>
              <a:buNone/>
              <a:defRPr/>
            </a:pPr>
            <a:r>
              <a:rPr lang="en-US" altLang="zh-CN" b="0" dirty="0" smtClean="0">
                <a:latin typeface="Times New Roman" panose="02020603050405020304" pitchFamily="18" charset="0"/>
                <a:cs typeface="Times New Roman" panose="02020603050405020304" pitchFamily="18" charset="0"/>
              </a:rPr>
              <a:t>He'll</a:t>
            </a:r>
            <a:r>
              <a:rPr lang="en-US" altLang="zh-CN" b="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get hell</a:t>
            </a:r>
            <a:r>
              <a:rPr lang="en-US" altLang="zh-CN" b="0" dirty="0">
                <a:latin typeface="Times New Roman" panose="02020603050405020304" pitchFamily="18" charset="0"/>
                <a:cs typeface="Times New Roman" panose="02020603050405020304" pitchFamily="18" charset="0"/>
              </a:rPr>
              <a:t> from his mother for getting so late again. </a:t>
            </a:r>
          </a:p>
          <a:p>
            <a:pPr marL="0" indent="0">
              <a:buFont typeface="Arial" panose="020B0604020202020204" pitchFamily="34" charset="0"/>
              <a:buNone/>
              <a:defRPr/>
            </a:pPr>
            <a:r>
              <a:rPr lang="zh-CN" altLang="en-US" b="0" dirty="0" smtClean="0">
                <a:latin typeface="Times New Roman" panose="02020603050405020304" pitchFamily="18" charset="0"/>
                <a:cs typeface="Times New Roman" panose="02020603050405020304" pitchFamily="18" charset="0"/>
              </a:rPr>
              <a:t>   </a:t>
            </a:r>
            <a:r>
              <a:rPr lang="zh-CN" altLang="en-US" b="0" dirty="0" smtClean="0">
                <a:solidFill>
                  <a:srgbClr val="0070C0"/>
                </a:solidFill>
                <a:latin typeface="Times New Roman" panose="02020603050405020304" pitchFamily="18" charset="0"/>
                <a:cs typeface="Times New Roman" panose="02020603050405020304" pitchFamily="18" charset="0"/>
              </a:rPr>
              <a:t>他</a:t>
            </a:r>
            <a:r>
              <a:rPr lang="zh-CN" altLang="en-US" b="0" dirty="0">
                <a:solidFill>
                  <a:srgbClr val="0070C0"/>
                </a:solidFill>
                <a:latin typeface="Times New Roman" panose="02020603050405020304" pitchFamily="18" charset="0"/>
                <a:cs typeface="Times New Roman" panose="02020603050405020304" pitchFamily="18" charset="0"/>
              </a:rPr>
              <a:t>又起得那么迟，肯定要挨他妈妈一顿臭骂。</a:t>
            </a:r>
          </a:p>
          <a:p>
            <a:pPr>
              <a:buFont typeface="Arial" panose="020B0604020202020204" pitchFamily="34" charset="0"/>
              <a:buNone/>
              <a:defRPr/>
            </a:pPr>
            <a:r>
              <a:rPr lang="en-US" altLang="zh-CN" b="0" dirty="0" smtClean="0">
                <a:latin typeface="Times New Roman" panose="02020603050405020304" pitchFamily="18" charset="0"/>
                <a:cs typeface="Times New Roman" panose="02020603050405020304" pitchFamily="18" charset="0"/>
              </a:rPr>
              <a:t>    If dad finds out that you were using his credit card, you’re </a:t>
            </a:r>
            <a:r>
              <a:rPr lang="en-US" altLang="zh-CN" b="0" dirty="0" err="1" smtClean="0">
                <a:latin typeface="Times New Roman" panose="02020603050405020304" pitchFamily="18" charset="0"/>
                <a:cs typeface="Times New Roman" panose="02020603050405020304" pitchFamily="18" charset="0"/>
              </a:rPr>
              <a:t>gonna</a:t>
            </a:r>
            <a:r>
              <a:rPr lang="en-US" altLang="zh-CN" b="0" dirty="0"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catch hell</a:t>
            </a:r>
            <a:r>
              <a:rPr lang="en-US" altLang="zh-CN" b="0" dirty="0" smtClean="0">
                <a:latin typeface="Times New Roman" panose="02020603050405020304" pitchFamily="18" charset="0"/>
                <a:cs typeface="Times New Roman" panose="02020603050405020304" pitchFamily="18" charset="0"/>
              </a:rPr>
              <a:t>.</a:t>
            </a:r>
          </a:p>
          <a:p>
            <a:pPr>
              <a:buFont typeface="Arial" panose="020B0604020202020204" pitchFamily="34" charset="0"/>
              <a:buNone/>
              <a:defRPr/>
            </a:pPr>
            <a:r>
              <a:rPr lang="zh-CN" altLang="en-US" b="0" dirty="0" smtClean="0">
                <a:latin typeface="Times New Roman" panose="02020603050405020304" pitchFamily="18" charset="0"/>
                <a:cs typeface="Times New Roman" panose="02020603050405020304" pitchFamily="18" charset="0"/>
              </a:rPr>
              <a:t>   </a:t>
            </a:r>
            <a:r>
              <a:rPr lang="zh-CN" altLang="en-US" b="0" dirty="0" smtClean="0">
                <a:solidFill>
                  <a:srgbClr val="0070C0"/>
                </a:solidFill>
                <a:latin typeface="Times New Roman" panose="02020603050405020304" pitchFamily="18" charset="0"/>
                <a:cs typeface="Times New Roman" panose="02020603050405020304" pitchFamily="18" charset="0"/>
              </a:rPr>
              <a:t>如果</a:t>
            </a:r>
            <a:r>
              <a:rPr lang="zh-CN" altLang="en-US" b="0" dirty="0">
                <a:solidFill>
                  <a:srgbClr val="0070C0"/>
                </a:solidFill>
                <a:latin typeface="Times New Roman" panose="02020603050405020304" pitchFamily="18" charset="0"/>
                <a:cs typeface="Times New Roman" panose="02020603050405020304" pitchFamily="18" charset="0"/>
              </a:rPr>
              <a:t>父亲发现你使用过他的信用卡，你就会受到责备。</a:t>
            </a:r>
            <a:r>
              <a:rPr lang="en-US" altLang="zh-CN" b="0" dirty="0" smtClean="0">
                <a:solidFill>
                  <a:srgbClr val="0070C0"/>
                </a:solidFill>
                <a:latin typeface="Times New Roman" panose="02020603050405020304" pitchFamily="18" charset="0"/>
                <a:cs typeface="Times New Roman" panose="02020603050405020304" pitchFamily="18" charset="0"/>
              </a:rPr>
              <a:t>    </a:t>
            </a:r>
            <a:endParaRPr lang="en-US" altLang="en-US" b="0" dirty="0">
              <a:solidFill>
                <a:srgbClr val="0070C0"/>
              </a:solidFill>
              <a:latin typeface="Times New Roman" panose="02020603050405020304" pitchFamily="18" charset="0"/>
              <a:cs typeface="Times New Roman" panose="02020603050405020304" pitchFamily="18" charset="0"/>
            </a:endParaRPr>
          </a:p>
        </p:txBody>
      </p:sp>
      <p:pic>
        <p:nvPicPr>
          <p:cNvPr id="110596" name="图片 14">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
        <p:nvSpPr>
          <p:cNvPr id="110598" name="矩形 1"/>
          <p:cNvSpPr>
            <a:spLocks noChangeArrowheads="1"/>
          </p:cNvSpPr>
          <p:nvPr/>
        </p:nvSpPr>
        <p:spPr bwMode="auto">
          <a:xfrm>
            <a:off x="2124075" y="1901825"/>
            <a:ext cx="66436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b="0"/>
              <a:t>(also catch hell) be blamed or abused </a:t>
            </a:r>
            <a:r>
              <a:rPr lang="zh-CN" altLang="en-US" sz="2400" b="0">
                <a:solidFill>
                  <a:srgbClr val="0070C0"/>
                </a:solidFill>
              </a:rPr>
              <a:t>挨骂</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04810">
                                            <p:txEl>
                                              <p:pRg st="2" end="2"/>
                                            </p:txEl>
                                          </p:spTgt>
                                        </p:tgtEl>
                                        <p:attrNameLst>
                                          <p:attrName>style.visibility</p:attrName>
                                        </p:attrNameLst>
                                      </p:cBhvr>
                                      <p:to>
                                        <p:strVal val="visible"/>
                                      </p:to>
                                    </p:set>
                                    <p:animEffect transition="in" filter="fade">
                                      <p:cBhvr>
                                        <p:cTn id="7" dur="1000"/>
                                        <p:tgtEl>
                                          <p:spTgt spid="204810">
                                            <p:txEl>
                                              <p:pRg st="2" end="2"/>
                                            </p:txEl>
                                          </p:spTgt>
                                        </p:tgtEl>
                                      </p:cBhvr>
                                    </p:animEffect>
                                    <p:anim calcmode="lin" valueType="num">
                                      <p:cBhvr>
                                        <p:cTn id="8" dur="1000" fill="hold"/>
                                        <p:tgtEl>
                                          <p:spTgt spid="204810">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048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04810">
                                            <p:txEl>
                                              <p:pRg st="4" end="4"/>
                                            </p:txEl>
                                          </p:spTgt>
                                        </p:tgtEl>
                                        <p:attrNameLst>
                                          <p:attrName>style.visibility</p:attrName>
                                        </p:attrNameLst>
                                      </p:cBhvr>
                                      <p:to>
                                        <p:strVal val="visible"/>
                                      </p:to>
                                    </p:set>
                                    <p:animEffect transition="in" filter="fade">
                                      <p:cBhvr>
                                        <p:cTn id="14" dur="1000"/>
                                        <p:tgtEl>
                                          <p:spTgt spid="204810">
                                            <p:txEl>
                                              <p:pRg st="4" end="4"/>
                                            </p:txEl>
                                          </p:spTgt>
                                        </p:tgtEl>
                                      </p:cBhvr>
                                    </p:animEffect>
                                    <p:anim calcmode="lin" valueType="num">
                                      <p:cBhvr>
                                        <p:cTn id="15" dur="1000" fill="hold"/>
                                        <p:tgtEl>
                                          <p:spTgt spid="204810">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0481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a:xfrm>
            <a:off x="166688" y="1773238"/>
            <a:ext cx="8582025" cy="6048375"/>
          </a:xfrm>
        </p:spPr>
        <p:txBody>
          <a:bodyPr/>
          <a:lstStyle/>
          <a:p>
            <a:pPr marL="3228975" indent="-3227388" algn="just" eaLnBrk="1" hangingPunct="1">
              <a:buSzPct val="120000"/>
              <a:buFont typeface="Arial" panose="020B0604020202020204" pitchFamily="34" charset="0"/>
              <a:buNone/>
              <a:defRPr/>
            </a:pPr>
            <a:r>
              <a:rPr lang="en-US" altLang="en-US" sz="3200" dirty="0" smtClean="0">
                <a:latin typeface="Times New Roman" panose="02020603050405020304" pitchFamily="18" charset="0"/>
                <a:ea typeface="宋体" panose="02010600030101010101" pitchFamily="2" charset="-122"/>
                <a:cs typeface="Times New Roman" panose="02020603050405020304" pitchFamily="18" charset="0"/>
              </a:rPr>
              <a:t>love at first sight</a:t>
            </a:r>
            <a:r>
              <a:rPr lang="en-US" altLang="zh-CN" sz="3200" dirty="0" smtClean="0">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the experience of falling in love with sb.</a:t>
            </a:r>
            <a:r>
              <a:rPr lang="en-US" altLang="zh-CN" b="0" dirty="0" smtClean="0">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as soon as you see them for the first time</a:t>
            </a:r>
            <a:r>
              <a:rPr lang="en-US" altLang="zh-CN" b="0" dirty="0" smtClean="0">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一见钟情</a:t>
            </a:r>
          </a:p>
          <a:p>
            <a:pPr marL="180975" indent="-179388" algn="just" eaLnBrk="1" hangingPunct="1">
              <a:buSzPct val="120000"/>
              <a:buFont typeface="Arial" panose="020B0604020202020204" pitchFamily="34" charset="0"/>
              <a:buNone/>
              <a:defRPr/>
            </a:pPr>
            <a:r>
              <a:rPr lang="en-US" altLang="zh-CN" b="0" i="1" dirty="0" smtClean="0">
                <a:latin typeface="Times New Roman" panose="02020603050405020304" pitchFamily="18" charset="0"/>
                <a:cs typeface="Times New Roman" panose="02020603050405020304" pitchFamily="18" charset="0"/>
              </a:rPr>
              <a:t>e.g. </a:t>
            </a:r>
          </a:p>
          <a:p>
            <a:pPr marL="360000" indent="-360000" algn="just" eaLnBrk="1" hangingPunct="1">
              <a:buSzPct val="120000"/>
              <a:buFont typeface="Arial" panose="020B0604020202020204" pitchFamily="34" charset="0"/>
              <a:buNone/>
              <a:defRPr/>
            </a:pPr>
            <a:r>
              <a:rPr lang="en-US" altLang="en-US" b="0" dirty="0">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The only true love is </a:t>
            </a:r>
            <a:r>
              <a:rPr lang="en-US" altLang="en-US" dirty="0" smtClean="0">
                <a:latin typeface="Times New Roman" panose="02020603050405020304" pitchFamily="18" charset="0"/>
                <a:ea typeface="宋体" panose="02010600030101010101" pitchFamily="2" charset="-122"/>
                <a:cs typeface="Times New Roman" panose="02020603050405020304" pitchFamily="18" charset="0"/>
              </a:rPr>
              <a:t>love at first sight</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 second sight dispels it .  </a:t>
            </a:r>
          </a:p>
          <a:p>
            <a:pPr marL="360000" indent="-360000" algn="just" eaLnBrk="1" hangingPunct="1">
              <a:buSzPct val="120000"/>
              <a:buFont typeface="Arial" panose="020B0604020202020204" pitchFamily="34" charset="0"/>
              <a:buNone/>
              <a:defRPr/>
            </a:pPr>
            <a:r>
              <a:rPr lang="zh-CN" altLang="en-US" b="0" dirty="0" smtClean="0">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真爱在于第一眼，第二眼就看不上眼了。</a:t>
            </a:r>
            <a:r>
              <a:rPr lang="zh-CN" altLang="en-US" b="0" dirty="0" smtClean="0">
                <a:solidFill>
                  <a:srgbClr val="0070C0"/>
                </a:solidFill>
                <a:latin typeface="Times New Roman" panose="02020603050405020304" pitchFamily="18" charset="0"/>
                <a:cs typeface="Times New Roman" panose="02020603050405020304" pitchFamily="18" charset="0"/>
              </a:rPr>
              <a:t> </a:t>
            </a:r>
          </a:p>
          <a:p>
            <a:pPr marL="360000" indent="-360000" algn="just" eaLnBrk="1" hangingPunct="1">
              <a:buSzPct val="120000"/>
              <a:buFont typeface="Arial" panose="020B0604020202020204" pitchFamily="34" charset="0"/>
              <a:buNone/>
              <a:defRPr/>
            </a:pPr>
            <a:r>
              <a:rPr lang="en-US" altLang="en-US" b="0" dirty="0">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In a city as cynical as New York, is it still possible to believe in </a:t>
            </a:r>
            <a:r>
              <a:rPr lang="en-US" altLang="en-US" dirty="0" smtClean="0">
                <a:latin typeface="Times New Roman" panose="02020603050405020304" pitchFamily="18" charset="0"/>
                <a:ea typeface="宋体" panose="02010600030101010101" pitchFamily="2" charset="-122"/>
                <a:cs typeface="Times New Roman" panose="02020603050405020304" pitchFamily="18" charset="0"/>
              </a:rPr>
              <a:t>love at first sight</a:t>
            </a:r>
            <a:r>
              <a:rPr lang="en-US" altLang="en-US" b="0" dirty="0" smtClean="0">
                <a:latin typeface="Times New Roman" panose="02020603050405020304" pitchFamily="18" charset="0"/>
                <a:ea typeface="宋体" panose="02010600030101010101" pitchFamily="2" charset="-122"/>
                <a:cs typeface="Times New Roman" panose="02020603050405020304" pitchFamily="18" charset="0"/>
              </a:rPr>
              <a:t>?  </a:t>
            </a:r>
          </a:p>
          <a:p>
            <a:pPr marL="360000" indent="-360000" algn="just" eaLnBrk="1" hangingPunct="1">
              <a:buSzPct val="120000"/>
              <a:buFont typeface="Arial" panose="020B0604020202020204" pitchFamily="34" charset="0"/>
              <a:buNone/>
              <a:defRPr/>
            </a:pPr>
            <a:r>
              <a:rPr lang="zh-CN" altLang="en-US" b="0" dirty="0" smtClean="0">
                <a:latin typeface="Times New Roman" panose="02020603050405020304" pitchFamily="18" charset="0"/>
                <a:cs typeface="Times New Roman" panose="02020603050405020304" pitchFamily="18" charset="0"/>
              </a:rPr>
              <a:t>    </a:t>
            </a:r>
            <a:r>
              <a:rPr lang="zh-CN" altLang="en-US" sz="2400" b="0" dirty="0" smtClean="0">
                <a:solidFill>
                  <a:srgbClr val="0070C0"/>
                </a:solidFill>
                <a:latin typeface="Times New Roman" panose="02020603050405020304" pitchFamily="18" charset="0"/>
                <a:cs typeface="Times New Roman" panose="02020603050405020304" pitchFamily="18" charset="0"/>
              </a:rPr>
              <a:t>在纽约这个愤世嫉俗的城市，一见钟情是否仍然可信呢？</a:t>
            </a:r>
          </a:p>
        </p:txBody>
      </p:sp>
      <p:sp>
        <p:nvSpPr>
          <p:cNvPr id="112643" name="文本框 3"/>
          <p:cNvSpPr txBox="1">
            <a:spLocks noChangeArrowheads="1"/>
          </p:cNvSpPr>
          <p:nvPr/>
        </p:nvSpPr>
        <p:spPr bwMode="auto">
          <a:xfrm>
            <a:off x="166688" y="69850"/>
            <a:ext cx="337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en-US" sz="2400">
                <a:solidFill>
                  <a:schemeClr val="bg1"/>
                </a:solidFill>
                <a:latin typeface="Arial Black" panose="020B0A04020102020204" pitchFamily="34" charset="0"/>
                <a:sym typeface="宋体" panose="02010600030101010101" pitchFamily="2" charset="-122"/>
              </a:rPr>
              <a:t>Words &amp; Phrases</a:t>
            </a:r>
          </a:p>
        </p:txBody>
      </p:sp>
      <p:pic>
        <p:nvPicPr>
          <p:cNvPr id="112644"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8901" name="Rectangle 5"/>
          <p:cNvSpPr>
            <a:spLocks noGrp="1" noChangeAspect="1"/>
          </p:cNvSpPr>
          <p:nvPr>
            <p:ph type="title"/>
          </p:nvPr>
        </p:nvSpPr>
        <p:spPr>
          <a:xfrm>
            <a:off x="307975" y="1544638"/>
            <a:ext cx="4052888" cy="1143000"/>
          </a:xfrm>
        </p:spPr>
        <p:txBody>
          <a:bodyPr/>
          <a:lstStyle/>
          <a:p>
            <a:pPr algn="l">
              <a:defRPr/>
            </a:pPr>
            <a:r>
              <a:rPr lang="en-US" altLang="zh-CN" dirty="0" smtClean="0">
                <a:solidFill>
                  <a:schemeClr val="tx1">
                    <a:lumMod val="95000"/>
                    <a:lumOff val="5000"/>
                  </a:schemeClr>
                </a:solidFill>
              </a:rPr>
              <a:t>love at first sight</a:t>
            </a:r>
            <a:r>
              <a:rPr lang="en-US" altLang="zh-CN" i="1" dirty="0" smtClean="0">
                <a:solidFill>
                  <a:schemeClr val="tx1">
                    <a:lumMod val="95000"/>
                    <a:lumOff val="5000"/>
                  </a:schemeClr>
                </a:solidFill>
              </a:rPr>
              <a:t> </a:t>
            </a:r>
          </a:p>
        </p:txBody>
      </p:sp>
      <p:sp>
        <p:nvSpPr>
          <p:cNvPr id="1710087" name="Rectangle 7"/>
          <p:cNvSpPr>
            <a:spLocks noGrp="1" noChangeAspect="1"/>
          </p:cNvSpPr>
          <p:nvPr>
            <p:ph type="body" idx="1"/>
          </p:nvPr>
        </p:nvSpPr>
        <p:spPr>
          <a:xfrm>
            <a:off x="307975" y="2116138"/>
            <a:ext cx="8367713" cy="4525962"/>
          </a:xfrm>
        </p:spPr>
        <p:txBody>
          <a:bodyPr/>
          <a:lstStyle/>
          <a:p>
            <a:pPr>
              <a:buFont typeface="Arial" panose="020B0604020202020204" pitchFamily="34" charset="0"/>
              <a:buNone/>
            </a:pPr>
            <a:r>
              <a:rPr lang="en-US" altLang="zh-CN" b="0" smtClean="0"/>
              <a:t>    </a:t>
            </a:r>
            <a:endParaRPr lang="en-US" altLang="zh-CN" sz="400" b="0" smtClean="0"/>
          </a:p>
          <a:p>
            <a:pPr>
              <a:buFont typeface="Arial" panose="020B0604020202020204" pitchFamily="34" charset="0"/>
              <a:buNone/>
            </a:pPr>
            <a:r>
              <a:rPr lang="en-US" altLang="zh-CN" smtClean="0">
                <a:latin typeface="Times New Roman" panose="02020603050405020304" pitchFamily="18" charset="0"/>
                <a:cs typeface="Times New Roman" panose="02020603050405020304" pitchFamily="18" charset="0"/>
              </a:rPr>
              <a:t>    Work in pairs. Find the implication in the sentence and complete it.</a:t>
            </a:r>
            <a:endParaRPr lang="zh-CN" altLang="en-US" b="0" smtClean="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tLang="zh-CN" b="0" smtClean="0">
                <a:latin typeface="Times New Roman" panose="02020603050405020304" pitchFamily="18" charset="0"/>
                <a:cs typeface="Times New Roman" panose="02020603050405020304" pitchFamily="18" charset="0"/>
              </a:rPr>
              <a:t>    We just understood each other completely. My family is her family. It wasn’t </a:t>
            </a:r>
            <a:r>
              <a:rPr lang="en-US" altLang="zh-CN" smtClean="0">
                <a:latin typeface="Times New Roman" panose="02020603050405020304" pitchFamily="18" charset="0"/>
                <a:cs typeface="Times New Roman" panose="02020603050405020304" pitchFamily="18" charset="0"/>
              </a:rPr>
              <a:t>love at first sight</a:t>
            </a:r>
            <a:r>
              <a:rPr lang="en-US" altLang="zh-CN" b="0" smtClean="0">
                <a:latin typeface="Times New Roman" panose="02020603050405020304" pitchFamily="18" charset="0"/>
                <a:cs typeface="Times New Roman" panose="02020603050405020304" pitchFamily="18" charset="0"/>
              </a:rPr>
              <a:t>; it was family at first sight.</a:t>
            </a:r>
          </a:p>
          <a:p>
            <a:pPr>
              <a:buFont typeface="Arial" panose="020B0604020202020204" pitchFamily="34" charset="0"/>
              <a:buNone/>
            </a:pPr>
            <a:r>
              <a:rPr lang="en-US" altLang="zh-CN" b="0" smtClean="0">
                <a:latin typeface="Times New Roman" panose="02020603050405020304" pitchFamily="18" charset="0"/>
                <a:cs typeface="Times New Roman" panose="02020603050405020304" pitchFamily="18" charset="0"/>
              </a:rPr>
              <a:t>    </a:t>
            </a:r>
            <a:r>
              <a:rPr lang="en-US" altLang="zh-CN" b="0" smtClean="0">
                <a:solidFill>
                  <a:srgbClr val="0066CC"/>
                </a:solidFill>
                <a:latin typeface="Times New Roman" panose="02020603050405020304" pitchFamily="18" charset="0"/>
                <a:cs typeface="Times New Roman" panose="02020603050405020304" pitchFamily="18" charset="0"/>
              </a:rPr>
              <a:t>This sentence implies that in addition to </a:t>
            </a:r>
            <a:r>
              <a:rPr lang="en-US" altLang="zh-CN" smtClean="0">
                <a:solidFill>
                  <a:srgbClr val="0066CC"/>
                </a:solidFill>
                <a:latin typeface="Times New Roman" panose="02020603050405020304" pitchFamily="18" charset="0"/>
                <a:cs typeface="Times New Roman" panose="02020603050405020304" pitchFamily="18" charset="0"/>
              </a:rPr>
              <a:t>love at first sight</a:t>
            </a:r>
            <a:r>
              <a:rPr lang="en-US" altLang="zh-CN" b="0" smtClean="0">
                <a:solidFill>
                  <a:srgbClr val="0066CC"/>
                </a:solidFill>
                <a:latin typeface="Times New Roman" panose="02020603050405020304" pitchFamily="18" charset="0"/>
                <a:cs typeface="Times New Roman" panose="02020603050405020304" pitchFamily="18" charset="0"/>
              </a:rPr>
              <a:t>, ________________________ is equally important in marital issues. </a:t>
            </a:r>
            <a:endParaRPr lang="en-US" altLang="en-US" b="0" smtClean="0">
              <a:solidFill>
                <a:srgbClr val="0066CC"/>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10094" name="Rectangle 14"/>
          <p:cNvSpPr>
            <a:spLocks noChangeAspect="1" noChangeArrowheads="1"/>
          </p:cNvSpPr>
          <p:nvPr/>
        </p:nvSpPr>
        <p:spPr bwMode="auto">
          <a:xfrm>
            <a:off x="2195513" y="5445125"/>
            <a:ext cx="3000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533400" indent="-5334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a:solidFill>
                  <a:srgbClr val="FF0000"/>
                </a:solidFill>
              </a:rPr>
              <a:t>family background</a:t>
            </a:r>
            <a:endParaRPr lang="zh-CN" altLang="en-US" sz="2400">
              <a:solidFill>
                <a:srgbClr val="FF0000"/>
              </a:solidFill>
            </a:endParaRPr>
          </a:p>
        </p:txBody>
      </p:sp>
      <p:pic>
        <p:nvPicPr>
          <p:cNvPr id="113669" name="图片 16">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1908175" y="447675"/>
            <a:ext cx="4967288" cy="769938"/>
          </a:xfrm>
          <a:prstGeom prst="rect">
            <a:avLst/>
          </a:prstGeom>
          <a:noFill/>
        </p:spPr>
        <p:txBody>
          <a:bodyPr>
            <a:spAutoFit/>
          </a:bodyPr>
          <a:lstStyle/>
          <a:p>
            <a:pPr>
              <a:defRPr/>
            </a:pPr>
            <a:r>
              <a:rPr lang="en-US" altLang="zh-CN" sz="4400" dirty="0">
                <a:solidFill>
                  <a:schemeClr val="bg1">
                    <a:lumMod val="95000"/>
                  </a:schemeClr>
                </a:solidFill>
              </a:rPr>
              <a:t>Words &amp; Phrases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0087">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10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087" grpId="0" build="p"/>
      <p:bldP spid="1710094" grpId="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4039" name="Rectangle 7"/>
          <p:cNvSpPr>
            <a:spLocks noChangeArrowheads="1"/>
          </p:cNvSpPr>
          <p:nvPr/>
        </p:nvSpPr>
        <p:spPr bwMode="auto">
          <a:xfrm>
            <a:off x="417513" y="1673225"/>
            <a:ext cx="145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000" b="0">
                <a:latin typeface="黑体" panose="02010609060101010101" pitchFamily="49" charset="-122"/>
                <a:ea typeface="黑体" panose="02010609060101010101" pitchFamily="49" charset="-122"/>
              </a:rPr>
              <a:t>1.</a:t>
            </a:r>
            <a:r>
              <a:rPr lang="zh-CN" altLang="en-US" sz="2000" b="0">
                <a:latin typeface="黑体" panose="02010609060101010101" pitchFamily="49" charset="-122"/>
                <a:ea typeface="黑体" panose="02010609060101010101" pitchFamily="49" charset="-122"/>
              </a:rPr>
              <a:t>结构创新</a:t>
            </a:r>
          </a:p>
        </p:txBody>
      </p:sp>
      <p:sp>
        <p:nvSpPr>
          <p:cNvPr id="1324040" name="Rectangle 8"/>
          <p:cNvSpPr>
            <a:spLocks noChangeArrowheads="1"/>
          </p:cNvSpPr>
          <p:nvPr/>
        </p:nvSpPr>
        <p:spPr bwMode="auto">
          <a:xfrm>
            <a:off x="3155950" y="1676400"/>
            <a:ext cx="47275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400" b="0"/>
              <a:t>1. structural creativity</a:t>
            </a:r>
          </a:p>
        </p:txBody>
      </p:sp>
      <p:sp>
        <p:nvSpPr>
          <p:cNvPr id="1324041" name="Rectangle 9"/>
          <p:cNvSpPr>
            <a:spLocks noChangeArrowheads="1"/>
          </p:cNvSpPr>
          <p:nvPr/>
        </p:nvSpPr>
        <p:spPr bwMode="auto">
          <a:xfrm>
            <a:off x="417513" y="2097088"/>
            <a:ext cx="145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000" b="0">
                <a:latin typeface="黑体" panose="02010609060101010101" pitchFamily="49" charset="-122"/>
                <a:ea typeface="黑体" panose="02010609060101010101" pitchFamily="49" charset="-122"/>
              </a:rPr>
              <a:t>2.</a:t>
            </a:r>
            <a:r>
              <a:rPr lang="zh-CN" altLang="en-US" sz="2000" b="0">
                <a:latin typeface="黑体" panose="02010609060101010101" pitchFamily="49" charset="-122"/>
                <a:ea typeface="黑体" panose="02010609060101010101" pitchFamily="49" charset="-122"/>
              </a:rPr>
              <a:t>最大跨度</a:t>
            </a:r>
          </a:p>
        </p:txBody>
      </p:sp>
      <p:sp>
        <p:nvSpPr>
          <p:cNvPr id="1324042" name="Rectangle 10"/>
          <p:cNvSpPr>
            <a:spLocks noChangeArrowheads="1"/>
          </p:cNvSpPr>
          <p:nvPr/>
        </p:nvSpPr>
        <p:spPr bwMode="auto">
          <a:xfrm>
            <a:off x="3159125" y="2082800"/>
            <a:ext cx="296862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400" b="0"/>
              <a:t>2. the longest span</a:t>
            </a:r>
          </a:p>
        </p:txBody>
      </p:sp>
      <p:sp>
        <p:nvSpPr>
          <p:cNvPr id="1324043" name="Rectangle 11"/>
          <p:cNvSpPr>
            <a:spLocks noChangeArrowheads="1"/>
          </p:cNvSpPr>
          <p:nvPr/>
        </p:nvSpPr>
        <p:spPr bwMode="auto">
          <a:xfrm>
            <a:off x="417513" y="2566988"/>
            <a:ext cx="1962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000" b="0">
                <a:latin typeface="黑体" panose="02010609060101010101" pitchFamily="49" charset="-122"/>
                <a:ea typeface="黑体" panose="02010609060101010101" pitchFamily="49" charset="-122"/>
              </a:rPr>
              <a:t>3.</a:t>
            </a:r>
            <a:r>
              <a:rPr lang="zh-CN" altLang="en-US" sz="2000" b="0">
                <a:latin typeface="黑体" panose="02010609060101010101" pitchFamily="49" charset="-122"/>
                <a:ea typeface="黑体" panose="02010609060101010101" pitchFamily="49" charset="-122"/>
              </a:rPr>
              <a:t>博爱的象征物</a:t>
            </a:r>
          </a:p>
        </p:txBody>
      </p:sp>
      <p:sp>
        <p:nvSpPr>
          <p:cNvPr id="1324044" name="Rectangle 12"/>
          <p:cNvSpPr>
            <a:spLocks noChangeArrowheads="1"/>
          </p:cNvSpPr>
          <p:nvPr/>
        </p:nvSpPr>
        <p:spPr bwMode="auto">
          <a:xfrm>
            <a:off x="3173413" y="2571750"/>
            <a:ext cx="44640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400" b="0"/>
              <a:t>3. a symbol of brotherhood</a:t>
            </a:r>
          </a:p>
        </p:txBody>
      </p:sp>
      <p:sp>
        <p:nvSpPr>
          <p:cNvPr id="1324045" name="Rectangle 13"/>
          <p:cNvSpPr>
            <a:spLocks noChangeArrowheads="1"/>
          </p:cNvSpPr>
          <p:nvPr/>
        </p:nvSpPr>
        <p:spPr bwMode="auto">
          <a:xfrm>
            <a:off x="417513" y="3078163"/>
            <a:ext cx="221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000" b="0">
                <a:latin typeface="黑体" panose="02010609060101010101" pitchFamily="49" charset="-122"/>
                <a:ea typeface="黑体" panose="02010609060101010101" pitchFamily="49" charset="-122"/>
              </a:rPr>
              <a:t>4.</a:t>
            </a:r>
            <a:r>
              <a:rPr lang="zh-CN" altLang="en-US" sz="2000" b="0">
                <a:latin typeface="黑体" panose="02010609060101010101" pitchFamily="49" charset="-122"/>
                <a:ea typeface="黑体" panose="02010609060101010101" pitchFamily="49" charset="-122"/>
              </a:rPr>
              <a:t>提升房地产价格</a:t>
            </a:r>
          </a:p>
        </p:txBody>
      </p:sp>
      <p:sp>
        <p:nvSpPr>
          <p:cNvPr id="1324046" name="Rectangle 14"/>
          <p:cNvSpPr>
            <a:spLocks noChangeArrowheads="1"/>
          </p:cNvSpPr>
          <p:nvPr/>
        </p:nvSpPr>
        <p:spPr bwMode="auto">
          <a:xfrm>
            <a:off x="3173413" y="3060700"/>
            <a:ext cx="44608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400" b="0"/>
              <a:t>4. increase real estate values</a:t>
            </a:r>
            <a:endParaRPr lang="zh-CN" altLang="en-US" sz="2400" b="0"/>
          </a:p>
        </p:txBody>
      </p:sp>
      <p:sp>
        <p:nvSpPr>
          <p:cNvPr id="1324047" name="Rectangle 15"/>
          <p:cNvSpPr>
            <a:spLocks noChangeArrowheads="1"/>
          </p:cNvSpPr>
          <p:nvPr/>
        </p:nvSpPr>
        <p:spPr bwMode="auto">
          <a:xfrm>
            <a:off x="387350" y="3503613"/>
            <a:ext cx="323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0">
                <a:latin typeface="黑体" panose="02010609060101010101" pitchFamily="49" charset="-122"/>
                <a:ea typeface="黑体" panose="02010609060101010101" pitchFamily="49" charset="-122"/>
              </a:rPr>
              <a:t>5.</a:t>
            </a:r>
            <a:r>
              <a:rPr lang="zh-CN" altLang="en-US" sz="2000" b="0">
                <a:latin typeface="黑体" panose="02010609060101010101" pitchFamily="49" charset="-122"/>
                <a:ea typeface="黑体" panose="02010609060101010101" pitchFamily="49" charset="-122"/>
              </a:rPr>
              <a:t>军事瞭望塔</a:t>
            </a:r>
          </a:p>
        </p:txBody>
      </p:sp>
      <p:sp>
        <p:nvSpPr>
          <p:cNvPr id="1324048" name="Rectangle 16"/>
          <p:cNvSpPr>
            <a:spLocks noChangeArrowheads="1"/>
          </p:cNvSpPr>
          <p:nvPr/>
        </p:nvSpPr>
        <p:spPr bwMode="auto">
          <a:xfrm>
            <a:off x="3181350" y="3532188"/>
            <a:ext cx="303212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400" b="0"/>
              <a:t>5. a military lookout</a:t>
            </a:r>
            <a:endParaRPr lang="en-US" altLang="zh-CN" sz="2400">
              <a:solidFill>
                <a:schemeClr val="tx2"/>
              </a:solidFill>
            </a:endParaRPr>
          </a:p>
        </p:txBody>
      </p:sp>
      <p:sp>
        <p:nvSpPr>
          <p:cNvPr id="1324049" name="Rectangle 17"/>
          <p:cNvSpPr>
            <a:spLocks noChangeArrowheads="1"/>
          </p:cNvSpPr>
          <p:nvPr/>
        </p:nvSpPr>
        <p:spPr bwMode="auto">
          <a:xfrm>
            <a:off x="395288" y="4064000"/>
            <a:ext cx="120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000" b="0">
                <a:latin typeface="黑体" panose="02010609060101010101" pitchFamily="49" charset="-122"/>
                <a:ea typeface="黑体" panose="02010609060101010101" pitchFamily="49" charset="-122"/>
              </a:rPr>
              <a:t>6.</a:t>
            </a:r>
            <a:r>
              <a:rPr lang="zh-CN" altLang="en-US" sz="2000" b="0">
                <a:latin typeface="黑体" panose="02010609060101010101" pitchFamily="49" charset="-122"/>
                <a:ea typeface="黑体" panose="02010609060101010101" pitchFamily="49" charset="-122"/>
              </a:rPr>
              <a:t>防御塔</a:t>
            </a:r>
          </a:p>
        </p:txBody>
      </p:sp>
      <p:sp>
        <p:nvSpPr>
          <p:cNvPr id="1324050" name="Rectangle 18"/>
          <p:cNvSpPr>
            <a:spLocks noChangeArrowheads="1"/>
          </p:cNvSpPr>
          <p:nvPr/>
        </p:nvSpPr>
        <p:spPr bwMode="auto">
          <a:xfrm>
            <a:off x="3240088" y="4014788"/>
            <a:ext cx="265747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400" b="0"/>
              <a:t>6. defense tower</a:t>
            </a:r>
            <a:endParaRPr lang="en-US" altLang="zh-CN" sz="2400">
              <a:solidFill>
                <a:schemeClr val="tx2"/>
              </a:solidFill>
            </a:endParaRPr>
          </a:p>
        </p:txBody>
      </p:sp>
      <p:sp>
        <p:nvSpPr>
          <p:cNvPr id="1324051" name="Rectangle 19"/>
          <p:cNvSpPr>
            <a:spLocks noChangeArrowheads="1"/>
          </p:cNvSpPr>
          <p:nvPr/>
        </p:nvSpPr>
        <p:spPr bwMode="auto">
          <a:xfrm>
            <a:off x="417513" y="4594225"/>
            <a:ext cx="2216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000" b="0">
                <a:latin typeface="黑体" panose="02010609060101010101" pitchFamily="49" charset="-122"/>
                <a:ea typeface="黑体" panose="02010609060101010101" pitchFamily="49" charset="-122"/>
              </a:rPr>
              <a:t>7.</a:t>
            </a:r>
            <a:r>
              <a:rPr lang="zh-CN" altLang="en-US" sz="2000" b="0">
                <a:latin typeface="黑体" panose="02010609060101010101" pitchFamily="49" charset="-122"/>
                <a:ea typeface="黑体" panose="02010609060101010101" pitchFamily="49" charset="-122"/>
              </a:rPr>
              <a:t>传统美学捍卫者</a:t>
            </a:r>
          </a:p>
        </p:txBody>
      </p:sp>
      <p:sp>
        <p:nvSpPr>
          <p:cNvPr id="1324052" name="Rectangle 20"/>
          <p:cNvSpPr>
            <a:spLocks noChangeArrowheads="1"/>
          </p:cNvSpPr>
          <p:nvPr/>
        </p:nvSpPr>
        <p:spPr bwMode="auto">
          <a:xfrm>
            <a:off x="3243263" y="4567238"/>
            <a:ext cx="5703887"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400" b="0"/>
              <a:t>7. the defenders of traditional beauty</a:t>
            </a:r>
          </a:p>
        </p:txBody>
      </p:sp>
      <p:sp>
        <p:nvSpPr>
          <p:cNvPr id="1324053" name="Rectangle 21"/>
          <p:cNvSpPr>
            <a:spLocks noChangeArrowheads="1"/>
          </p:cNvSpPr>
          <p:nvPr/>
        </p:nvSpPr>
        <p:spPr bwMode="auto">
          <a:xfrm>
            <a:off x="417513" y="5078413"/>
            <a:ext cx="2216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000" b="0">
                <a:latin typeface="黑体" panose="02010609060101010101" pitchFamily="49" charset="-122"/>
                <a:ea typeface="黑体" panose="02010609060101010101" pitchFamily="49" charset="-122"/>
              </a:rPr>
              <a:t>8.</a:t>
            </a:r>
            <a:r>
              <a:rPr lang="zh-CN" altLang="en-US" sz="2000" b="0">
                <a:latin typeface="黑体" panose="02010609060101010101" pitchFamily="49" charset="-122"/>
                <a:ea typeface="黑体" panose="02010609060101010101" pitchFamily="49" charset="-122"/>
              </a:rPr>
              <a:t>振振有词、义愤</a:t>
            </a:r>
          </a:p>
          <a:p>
            <a:pPr eaLnBrk="1" hangingPunct="1">
              <a:lnSpc>
                <a:spcPct val="90000"/>
              </a:lnSpc>
              <a:buFont typeface="Arial" panose="020B0604020202020204" pitchFamily="34" charset="0"/>
              <a:buNone/>
            </a:pPr>
            <a:r>
              <a:rPr lang="zh-CN" altLang="en-US" sz="2000" b="0">
                <a:latin typeface="黑体" panose="02010609060101010101" pitchFamily="49" charset="-122"/>
                <a:ea typeface="黑体" panose="02010609060101010101" pitchFamily="49" charset="-122"/>
              </a:rPr>
              <a:t>  填膺的抗议信</a:t>
            </a:r>
          </a:p>
        </p:txBody>
      </p:sp>
      <p:sp>
        <p:nvSpPr>
          <p:cNvPr id="1324054" name="Rectangle 22"/>
          <p:cNvSpPr>
            <a:spLocks noChangeArrowheads="1"/>
          </p:cNvSpPr>
          <p:nvPr/>
        </p:nvSpPr>
        <p:spPr bwMode="auto">
          <a:xfrm>
            <a:off x="3240088" y="5013325"/>
            <a:ext cx="61769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0"/>
              <a:t>8. a sounding letter of </a:t>
            </a:r>
          </a:p>
          <a:p>
            <a:pPr eaLnBrk="1" hangingPunct="1">
              <a:spcBef>
                <a:spcPct val="0"/>
              </a:spcBef>
              <a:buFontTx/>
              <a:buNone/>
            </a:pPr>
            <a:r>
              <a:rPr lang="en-US" altLang="zh-CN" sz="2400" b="0"/>
              <a:t>    indignant protest</a:t>
            </a:r>
          </a:p>
        </p:txBody>
      </p:sp>
      <p:sp>
        <p:nvSpPr>
          <p:cNvPr id="1324058" name="Rectangle 26"/>
          <p:cNvSpPr>
            <a:spLocks noChangeArrowheads="1"/>
          </p:cNvSpPr>
          <p:nvPr/>
        </p:nvSpPr>
        <p:spPr bwMode="auto">
          <a:xfrm>
            <a:off x="442913" y="5881688"/>
            <a:ext cx="2305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0">
                <a:latin typeface="黑体" panose="02010609060101010101" pitchFamily="49" charset="-122"/>
                <a:ea typeface="黑体" panose="02010609060101010101" pitchFamily="49" charset="-122"/>
              </a:rPr>
              <a:t>9.</a:t>
            </a:r>
            <a:r>
              <a:rPr lang="zh-CN" altLang="en-US" sz="2000" b="0">
                <a:latin typeface="黑体" panose="02010609060101010101" pitchFamily="49" charset="-122"/>
                <a:ea typeface="黑体" panose="02010609060101010101" pitchFamily="49" charset="-122"/>
              </a:rPr>
              <a:t>颓废阶层</a:t>
            </a:r>
          </a:p>
        </p:txBody>
      </p:sp>
      <p:sp>
        <p:nvSpPr>
          <p:cNvPr id="1324059" name="Rectangle 27"/>
          <p:cNvSpPr>
            <a:spLocks noChangeArrowheads="1"/>
          </p:cNvSpPr>
          <p:nvPr/>
        </p:nvSpPr>
        <p:spPr bwMode="auto">
          <a:xfrm>
            <a:off x="3240088" y="5937250"/>
            <a:ext cx="21971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400" b="0"/>
              <a:t>9. effete class</a:t>
            </a:r>
          </a:p>
        </p:txBody>
      </p:sp>
      <p:sp>
        <p:nvSpPr>
          <p:cNvPr id="1324060" name="Rectangle 28"/>
          <p:cNvSpPr>
            <a:spLocks noChangeArrowheads="1"/>
          </p:cNvSpPr>
          <p:nvPr/>
        </p:nvSpPr>
        <p:spPr bwMode="auto">
          <a:xfrm>
            <a:off x="417513" y="6383338"/>
            <a:ext cx="2305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0">
                <a:latin typeface="黑体" panose="02010609060101010101" pitchFamily="49" charset="-122"/>
                <a:ea typeface="黑体" panose="02010609060101010101" pitchFamily="49" charset="-122"/>
              </a:rPr>
              <a:t>10.</a:t>
            </a:r>
            <a:r>
              <a:rPr lang="zh-CN" altLang="en-US" sz="2000" b="0">
                <a:latin typeface="黑体" panose="02010609060101010101" pitchFamily="49" charset="-122"/>
                <a:ea typeface="黑体" panose="02010609060101010101" pitchFamily="49" charset="-122"/>
              </a:rPr>
              <a:t>一见钟情</a:t>
            </a:r>
          </a:p>
        </p:txBody>
      </p:sp>
      <p:sp>
        <p:nvSpPr>
          <p:cNvPr id="1324061" name="Rectangle 29"/>
          <p:cNvSpPr>
            <a:spLocks noChangeArrowheads="1"/>
          </p:cNvSpPr>
          <p:nvPr/>
        </p:nvSpPr>
        <p:spPr bwMode="auto">
          <a:xfrm>
            <a:off x="3203575" y="6451600"/>
            <a:ext cx="30226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400" b="0"/>
              <a:t>10. love at first sight</a:t>
            </a:r>
          </a:p>
        </p:txBody>
      </p:sp>
      <p:pic>
        <p:nvPicPr>
          <p:cNvPr id="116758" name="图片 2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文本框 24"/>
          <p:cNvSpPr txBox="1"/>
          <p:nvPr/>
        </p:nvSpPr>
        <p:spPr>
          <a:xfrm>
            <a:off x="1908175" y="447675"/>
            <a:ext cx="5976938" cy="769938"/>
          </a:xfrm>
          <a:prstGeom prst="rect">
            <a:avLst/>
          </a:prstGeom>
          <a:noFill/>
        </p:spPr>
        <p:txBody>
          <a:bodyPr>
            <a:spAutoFit/>
          </a:bodyPr>
          <a:lstStyle/>
          <a:p>
            <a:pPr>
              <a:defRPr/>
            </a:pPr>
            <a:r>
              <a:rPr lang="en-US" altLang="zh-CN" sz="4400" dirty="0">
                <a:solidFill>
                  <a:schemeClr val="bg1">
                    <a:lumMod val="95000"/>
                  </a:schemeClr>
                </a:solidFill>
              </a:rPr>
              <a:t>Useful Expressions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324039"/>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40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24040"/>
                                        </p:tgtEl>
                                        <p:attrNameLst>
                                          <p:attrName>style.visibility</p:attrName>
                                        </p:attrNameLst>
                                      </p:cBhvr>
                                      <p:to>
                                        <p:strVal val="hidden"/>
                                      </p:to>
                                    </p:set>
                                  </p:childTnLst>
                                </p:cTn>
                              </p:par>
                            </p:childTnLst>
                          </p:cTn>
                        </p:par>
                      </p:childTnLst>
                    </p:cTn>
                  </p:par>
                </p:childTnLst>
              </p:cTn>
              <p:nextCondLst>
                <p:cond evt="onClick" delay="0">
                  <p:tgtEl>
                    <p:spTgt spid="1324039"/>
                  </p:tgtEl>
                </p:cond>
              </p:nextCondLst>
            </p:seq>
            <p:seq concurrent="1" nextAc="seek">
              <p:cTn id="11" restart="whenNotActive" fill="hold" evtFilter="cancelBubble" nodeType="interactiveSeq">
                <p:stCondLst>
                  <p:cond evt="onClick" delay="0">
                    <p:tgtEl>
                      <p:spTgt spid="1324041"/>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2404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324042"/>
                                        </p:tgtEl>
                                        <p:attrNameLst>
                                          <p:attrName>style.visibility</p:attrName>
                                        </p:attrNameLst>
                                      </p:cBhvr>
                                      <p:to>
                                        <p:strVal val="hidden"/>
                                      </p:to>
                                    </p:set>
                                  </p:childTnLst>
                                </p:cTn>
                              </p:par>
                            </p:childTnLst>
                          </p:cTn>
                        </p:par>
                      </p:childTnLst>
                    </p:cTn>
                  </p:par>
                </p:childTnLst>
              </p:cTn>
              <p:nextCondLst>
                <p:cond evt="onClick" delay="0">
                  <p:tgtEl>
                    <p:spTgt spid="1324041"/>
                  </p:tgtEl>
                </p:cond>
              </p:nextCondLst>
            </p:seq>
            <p:seq concurrent="1" nextAc="seek">
              <p:cTn id="20" restart="whenNotActive" fill="hold" evtFilter="cancelBubble" nodeType="interactiveSeq">
                <p:stCondLst>
                  <p:cond evt="onClick" delay="0">
                    <p:tgtEl>
                      <p:spTgt spid="1324043"/>
                    </p:tgtEl>
                  </p:cond>
                </p:stCondLst>
                <p:endSync evt="end" delay="0">
                  <p:rtn val="all"/>
                </p:endSync>
                <p:childTnLst>
                  <p:par>
                    <p:cTn id="21" fill="hold" nodeType="clickPar">
                      <p:stCondLst>
                        <p:cond delay="0"/>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2404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24044"/>
                                        </p:tgtEl>
                                        <p:attrNameLst>
                                          <p:attrName>style.visibility</p:attrName>
                                        </p:attrNameLst>
                                      </p:cBhvr>
                                      <p:to>
                                        <p:strVal val="hidden"/>
                                      </p:to>
                                    </p:set>
                                  </p:childTnLst>
                                </p:cTn>
                              </p:par>
                            </p:childTnLst>
                          </p:cTn>
                        </p:par>
                      </p:childTnLst>
                    </p:cTn>
                  </p:par>
                </p:childTnLst>
              </p:cTn>
              <p:nextCondLst>
                <p:cond evt="onClick" delay="0">
                  <p:tgtEl>
                    <p:spTgt spid="1324043"/>
                  </p:tgtEl>
                </p:cond>
              </p:nextCondLst>
            </p:seq>
            <p:seq concurrent="1" nextAc="seek">
              <p:cTn id="29" restart="whenNotActive" fill="hold" evtFilter="cancelBubble" nodeType="interactiveSeq">
                <p:stCondLst>
                  <p:cond evt="onClick" delay="0">
                    <p:tgtEl>
                      <p:spTgt spid="1324045"/>
                    </p:tgtEl>
                  </p:cond>
                </p:stCondLst>
                <p:endSync evt="end" delay="0">
                  <p:rtn val="all"/>
                </p:endSync>
                <p:childTnLst>
                  <p:par>
                    <p:cTn id="30" fill="hold" nodeType="clickPar">
                      <p:stCondLst>
                        <p:cond delay="0"/>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2404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324046"/>
                                        </p:tgtEl>
                                        <p:attrNameLst>
                                          <p:attrName>style.visibility</p:attrName>
                                        </p:attrNameLst>
                                      </p:cBhvr>
                                      <p:to>
                                        <p:strVal val="hidden"/>
                                      </p:to>
                                    </p:set>
                                  </p:childTnLst>
                                </p:cTn>
                              </p:par>
                            </p:childTnLst>
                          </p:cTn>
                        </p:par>
                      </p:childTnLst>
                    </p:cTn>
                  </p:par>
                </p:childTnLst>
              </p:cTn>
              <p:nextCondLst>
                <p:cond evt="onClick" delay="0">
                  <p:tgtEl>
                    <p:spTgt spid="1324045"/>
                  </p:tgtEl>
                </p:cond>
              </p:nextCondLst>
            </p:seq>
            <p:seq concurrent="1" nextAc="seek">
              <p:cTn id="38" restart="whenNotActive" fill="hold" evtFilter="cancelBubble" nodeType="interactiveSeq">
                <p:stCondLst>
                  <p:cond evt="onClick" delay="0">
                    <p:tgtEl>
                      <p:spTgt spid="1324047"/>
                    </p:tgtEl>
                  </p:cond>
                </p:stCondLst>
                <p:endSync evt="end" delay="0">
                  <p:rtn val="all"/>
                </p:endSync>
                <p:childTnLst>
                  <p:par>
                    <p:cTn id="39" fill="hold" nodeType="clickPar">
                      <p:stCondLst>
                        <p:cond delay="0"/>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2404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324048"/>
                                        </p:tgtEl>
                                        <p:attrNameLst>
                                          <p:attrName>style.visibility</p:attrName>
                                        </p:attrNameLst>
                                      </p:cBhvr>
                                      <p:to>
                                        <p:strVal val="hidden"/>
                                      </p:to>
                                    </p:set>
                                  </p:childTnLst>
                                </p:cTn>
                              </p:par>
                            </p:childTnLst>
                          </p:cTn>
                        </p:par>
                      </p:childTnLst>
                    </p:cTn>
                  </p:par>
                </p:childTnLst>
              </p:cTn>
              <p:nextCondLst>
                <p:cond evt="onClick" delay="0">
                  <p:tgtEl>
                    <p:spTgt spid="1324047"/>
                  </p:tgtEl>
                </p:cond>
              </p:nextCondLst>
            </p:seq>
            <p:seq concurrent="1" nextAc="seek">
              <p:cTn id="47" restart="whenNotActive" fill="hold" evtFilter="cancelBubble" nodeType="interactiveSeq">
                <p:stCondLst>
                  <p:cond evt="onClick" delay="0">
                    <p:tgtEl>
                      <p:spTgt spid="1324049"/>
                    </p:tgtEl>
                  </p:cond>
                </p:stCondLst>
                <p:endSync evt="end" delay="0">
                  <p:rtn val="all"/>
                </p:endSync>
                <p:childTnLst>
                  <p:par>
                    <p:cTn id="48" fill="hold" nodeType="clickPar">
                      <p:stCondLst>
                        <p:cond delay="0"/>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324050"/>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324050"/>
                                        </p:tgtEl>
                                        <p:attrNameLst>
                                          <p:attrName>style.visibility</p:attrName>
                                        </p:attrNameLst>
                                      </p:cBhvr>
                                      <p:to>
                                        <p:strVal val="hidden"/>
                                      </p:to>
                                    </p:set>
                                  </p:childTnLst>
                                </p:cTn>
                              </p:par>
                            </p:childTnLst>
                          </p:cTn>
                        </p:par>
                      </p:childTnLst>
                    </p:cTn>
                  </p:par>
                </p:childTnLst>
              </p:cTn>
              <p:nextCondLst>
                <p:cond evt="onClick" delay="0">
                  <p:tgtEl>
                    <p:spTgt spid="1324049"/>
                  </p:tgtEl>
                </p:cond>
              </p:nextCondLst>
            </p:seq>
            <p:seq concurrent="1" nextAc="seek">
              <p:cTn id="56" restart="whenNotActive" fill="hold" evtFilter="cancelBubble" nodeType="interactiveSeq">
                <p:stCondLst>
                  <p:cond evt="onClick" delay="0">
                    <p:tgtEl>
                      <p:spTgt spid="1324051"/>
                    </p:tgtEl>
                  </p:cond>
                </p:stCondLst>
                <p:endSync evt="end" delay="0">
                  <p:rtn val="all"/>
                </p:endSync>
                <p:childTnLst>
                  <p:par>
                    <p:cTn id="57" fill="hold" nodeType="clickPar">
                      <p:stCondLst>
                        <p:cond delay="0"/>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24052"/>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324052"/>
                                        </p:tgtEl>
                                        <p:attrNameLst>
                                          <p:attrName>style.visibility</p:attrName>
                                        </p:attrNameLst>
                                      </p:cBhvr>
                                      <p:to>
                                        <p:strVal val="hidden"/>
                                      </p:to>
                                    </p:set>
                                  </p:childTnLst>
                                </p:cTn>
                              </p:par>
                            </p:childTnLst>
                          </p:cTn>
                        </p:par>
                      </p:childTnLst>
                    </p:cTn>
                  </p:par>
                </p:childTnLst>
              </p:cTn>
              <p:nextCondLst>
                <p:cond evt="onClick" delay="0">
                  <p:tgtEl>
                    <p:spTgt spid="1324051"/>
                  </p:tgtEl>
                </p:cond>
              </p:nextCondLst>
            </p:seq>
            <p:seq concurrent="1" nextAc="seek">
              <p:cTn id="65" restart="whenNotActive" fill="hold" evtFilter="cancelBubble" nodeType="interactiveSeq">
                <p:stCondLst>
                  <p:cond evt="onClick" delay="0">
                    <p:tgtEl>
                      <p:spTgt spid="1324053"/>
                    </p:tgtEl>
                  </p:cond>
                </p:stCondLst>
                <p:endSync evt="end" delay="0">
                  <p:rtn val="all"/>
                </p:endSync>
                <p:childTnLst>
                  <p:par>
                    <p:cTn id="66" fill="hold" nodeType="clickPar">
                      <p:stCondLst>
                        <p:cond delay="0"/>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324054"/>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1324054"/>
                                        </p:tgtEl>
                                        <p:attrNameLst>
                                          <p:attrName>style.visibility</p:attrName>
                                        </p:attrNameLst>
                                      </p:cBhvr>
                                      <p:to>
                                        <p:strVal val="hidden"/>
                                      </p:to>
                                    </p:set>
                                  </p:childTnLst>
                                </p:cTn>
                              </p:par>
                            </p:childTnLst>
                          </p:cTn>
                        </p:par>
                      </p:childTnLst>
                    </p:cTn>
                  </p:par>
                </p:childTnLst>
              </p:cTn>
              <p:nextCondLst>
                <p:cond evt="onClick" delay="0">
                  <p:tgtEl>
                    <p:spTgt spid="1324053"/>
                  </p:tgtEl>
                </p:cond>
              </p:nextCondLst>
            </p:seq>
            <p:seq concurrent="1" nextAc="seek">
              <p:cTn id="74" restart="whenNotActive" fill="hold" evtFilter="cancelBubble" nodeType="interactiveSeq">
                <p:stCondLst>
                  <p:cond evt="onClick" delay="0">
                    <p:tgtEl>
                      <p:spTgt spid="1324058"/>
                    </p:tgtEl>
                  </p:cond>
                </p:stCondLst>
                <p:endSync evt="end" delay="0">
                  <p:rtn val="all"/>
                </p:endSync>
                <p:childTnLst>
                  <p:par>
                    <p:cTn id="75" fill="hold" nodeType="clickPar">
                      <p:stCondLst>
                        <p:cond delay="0"/>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24059"/>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324059"/>
                                        </p:tgtEl>
                                        <p:attrNameLst>
                                          <p:attrName>style.visibility</p:attrName>
                                        </p:attrNameLst>
                                      </p:cBhvr>
                                      <p:to>
                                        <p:strVal val="hidden"/>
                                      </p:to>
                                    </p:set>
                                  </p:childTnLst>
                                </p:cTn>
                              </p:par>
                            </p:childTnLst>
                          </p:cTn>
                        </p:par>
                      </p:childTnLst>
                    </p:cTn>
                  </p:par>
                </p:childTnLst>
              </p:cTn>
              <p:nextCondLst>
                <p:cond evt="onClick" delay="0">
                  <p:tgtEl>
                    <p:spTgt spid="1324058"/>
                  </p:tgtEl>
                </p:cond>
              </p:nextCondLst>
            </p:seq>
            <p:seq concurrent="1" nextAc="seek">
              <p:cTn id="83" restart="whenNotActive" fill="hold" evtFilter="cancelBubble" nodeType="interactiveSeq">
                <p:stCondLst>
                  <p:cond evt="onClick" delay="0">
                    <p:tgtEl>
                      <p:spTgt spid="1324060"/>
                    </p:tgtEl>
                  </p:cond>
                </p:stCondLst>
                <p:endSync evt="end" delay="0">
                  <p:rtn val="all"/>
                </p:endSync>
                <p:childTnLst>
                  <p:par>
                    <p:cTn id="84" fill="hold" nodeType="clickPar">
                      <p:stCondLst>
                        <p:cond delay="0"/>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324061"/>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1324061"/>
                                        </p:tgtEl>
                                        <p:attrNameLst>
                                          <p:attrName>style.visibility</p:attrName>
                                        </p:attrNameLst>
                                      </p:cBhvr>
                                      <p:to>
                                        <p:strVal val="hidden"/>
                                      </p:to>
                                    </p:set>
                                  </p:childTnLst>
                                </p:cTn>
                              </p:par>
                            </p:childTnLst>
                          </p:cTn>
                        </p:par>
                      </p:childTnLst>
                    </p:cTn>
                  </p:par>
                </p:childTnLst>
              </p:cTn>
              <p:nextCondLst>
                <p:cond evt="onClick" delay="0">
                  <p:tgtEl>
                    <p:spTgt spid="1324060"/>
                  </p:tgtEl>
                </p:cond>
              </p:nextCondLst>
            </p:seq>
          </p:childTnLst>
        </p:cTn>
      </p:par>
    </p:tnLst>
    <p:bldLst>
      <p:bldP spid="1324040" grpId="0"/>
      <p:bldP spid="1324040" grpId="1"/>
      <p:bldP spid="1324042" grpId="0"/>
      <p:bldP spid="1324042" grpId="1"/>
      <p:bldP spid="1324044" grpId="0"/>
      <p:bldP spid="1324044" grpId="1"/>
      <p:bldP spid="1324046" grpId="0"/>
      <p:bldP spid="1324046" grpId="1"/>
      <p:bldP spid="1324048" grpId="0"/>
      <p:bldP spid="1324048" grpId="1"/>
      <p:bldP spid="1324050" grpId="0"/>
      <p:bldP spid="1324050" grpId="1"/>
      <p:bldP spid="1324052" grpId="0"/>
      <p:bldP spid="1324052" grpId="1"/>
      <p:bldP spid="1324054" grpId="0"/>
      <p:bldP spid="1324054" grpId="1"/>
      <p:bldP spid="1324059" grpId="0"/>
      <p:bldP spid="1324059" grpId="1"/>
      <p:bldP spid="1324061" grpId="0"/>
      <p:bldP spid="1324061" grpId="1"/>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5063" name="Rectangle 7"/>
          <p:cNvSpPr>
            <a:spLocks noChangeArrowheads="1"/>
          </p:cNvSpPr>
          <p:nvPr/>
        </p:nvSpPr>
        <p:spPr bwMode="auto">
          <a:xfrm>
            <a:off x="379413" y="1644650"/>
            <a:ext cx="3240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0">
                <a:latin typeface="黑体" panose="02010609060101010101" pitchFamily="49" charset="-122"/>
                <a:ea typeface="黑体" panose="02010609060101010101" pitchFamily="49" charset="-122"/>
              </a:rPr>
              <a:t>11.</a:t>
            </a:r>
            <a:r>
              <a:rPr lang="zh-CN" altLang="en-US" sz="2000" b="0">
                <a:latin typeface="黑体" panose="02010609060101010101" pitchFamily="49" charset="-122"/>
                <a:ea typeface="黑体" panose="02010609060101010101" pitchFamily="49" charset="-122"/>
              </a:rPr>
              <a:t>蜂拥而至竟相参观</a:t>
            </a:r>
          </a:p>
        </p:txBody>
      </p:sp>
      <p:sp>
        <p:nvSpPr>
          <p:cNvPr id="1325064" name="Rectangle 8"/>
          <p:cNvSpPr>
            <a:spLocks noChangeArrowheads="1"/>
          </p:cNvSpPr>
          <p:nvPr/>
        </p:nvSpPr>
        <p:spPr bwMode="auto">
          <a:xfrm>
            <a:off x="3811588" y="1690688"/>
            <a:ext cx="22669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400" b="0"/>
              <a:t>11. flock to visit</a:t>
            </a:r>
          </a:p>
        </p:txBody>
      </p:sp>
      <p:sp>
        <p:nvSpPr>
          <p:cNvPr id="1325065" name="Rectangle 9"/>
          <p:cNvSpPr>
            <a:spLocks noChangeArrowheads="1"/>
          </p:cNvSpPr>
          <p:nvPr/>
        </p:nvSpPr>
        <p:spPr bwMode="auto">
          <a:xfrm>
            <a:off x="395288" y="2159000"/>
            <a:ext cx="2343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000" b="0">
                <a:latin typeface="黑体" panose="02010609060101010101" pitchFamily="49" charset="-122"/>
                <a:ea typeface="黑体" panose="02010609060101010101" pitchFamily="49" charset="-122"/>
              </a:rPr>
              <a:t>12.</a:t>
            </a:r>
            <a:r>
              <a:rPr lang="zh-CN" altLang="en-US" sz="2000" b="0">
                <a:latin typeface="黑体" panose="02010609060101010101" pitchFamily="49" charset="-122"/>
                <a:ea typeface="黑体" panose="02010609060101010101" pitchFamily="49" charset="-122"/>
              </a:rPr>
              <a:t>具有了新的意义</a:t>
            </a:r>
          </a:p>
        </p:txBody>
      </p:sp>
      <p:sp>
        <p:nvSpPr>
          <p:cNvPr id="1325066" name="Rectangle 10"/>
          <p:cNvSpPr>
            <a:spLocks noChangeArrowheads="1"/>
          </p:cNvSpPr>
          <p:nvPr/>
        </p:nvSpPr>
        <p:spPr bwMode="auto">
          <a:xfrm>
            <a:off x="3811588" y="2117725"/>
            <a:ext cx="37465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400" b="0"/>
              <a:t>12. acquire new meanings</a:t>
            </a:r>
          </a:p>
        </p:txBody>
      </p:sp>
      <p:sp>
        <p:nvSpPr>
          <p:cNvPr id="1325067" name="Rectangle 11"/>
          <p:cNvSpPr>
            <a:spLocks noChangeArrowheads="1"/>
          </p:cNvSpPr>
          <p:nvPr/>
        </p:nvSpPr>
        <p:spPr bwMode="auto">
          <a:xfrm>
            <a:off x="401638" y="2606675"/>
            <a:ext cx="158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000" b="0">
                <a:latin typeface="黑体" panose="02010609060101010101" pitchFamily="49" charset="-122"/>
                <a:ea typeface="黑体" panose="02010609060101010101" pitchFamily="49" charset="-122"/>
              </a:rPr>
              <a:t>13.</a:t>
            </a:r>
            <a:r>
              <a:rPr lang="zh-CN" altLang="en-US" sz="2000" b="0">
                <a:latin typeface="黑体" panose="02010609060101010101" pitchFamily="49" charset="-122"/>
                <a:ea typeface="黑体" panose="02010609060101010101" pitchFamily="49" charset="-122"/>
              </a:rPr>
              <a:t>钢架工艺</a:t>
            </a:r>
          </a:p>
        </p:txBody>
      </p:sp>
      <p:sp>
        <p:nvSpPr>
          <p:cNvPr id="1325068" name="Rectangle 12"/>
          <p:cNvSpPr>
            <a:spLocks noChangeArrowheads="1"/>
          </p:cNvSpPr>
          <p:nvPr/>
        </p:nvSpPr>
        <p:spPr bwMode="auto">
          <a:xfrm>
            <a:off x="3825875" y="2579688"/>
            <a:ext cx="44640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400" b="0"/>
              <a:t>13. filigree of steel</a:t>
            </a:r>
          </a:p>
        </p:txBody>
      </p:sp>
      <p:sp>
        <p:nvSpPr>
          <p:cNvPr id="1325069" name="Rectangle 13"/>
          <p:cNvSpPr>
            <a:spLocks noChangeArrowheads="1"/>
          </p:cNvSpPr>
          <p:nvPr/>
        </p:nvSpPr>
        <p:spPr bwMode="auto">
          <a:xfrm>
            <a:off x="395288" y="3048000"/>
            <a:ext cx="259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000" b="0">
                <a:latin typeface="黑体" panose="02010609060101010101" pitchFamily="49" charset="-122"/>
                <a:ea typeface="黑体" panose="02010609060101010101" pitchFamily="49" charset="-122"/>
              </a:rPr>
              <a:t>14.</a:t>
            </a:r>
            <a:r>
              <a:rPr lang="zh-CN" altLang="en-US" sz="2000" b="0">
                <a:latin typeface="黑体" panose="02010609060101010101" pitchFamily="49" charset="-122"/>
                <a:ea typeface="黑体" panose="02010609060101010101" pitchFamily="49" charset="-122"/>
              </a:rPr>
              <a:t>旅游者心中的圣地</a:t>
            </a:r>
          </a:p>
        </p:txBody>
      </p:sp>
      <p:sp>
        <p:nvSpPr>
          <p:cNvPr id="1325070" name="Rectangle 14"/>
          <p:cNvSpPr>
            <a:spLocks noChangeArrowheads="1"/>
          </p:cNvSpPr>
          <p:nvPr/>
        </p:nvSpPr>
        <p:spPr bwMode="auto">
          <a:xfrm>
            <a:off x="3825875" y="3033713"/>
            <a:ext cx="37592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400" b="0"/>
              <a:t>14. the Mecca of travellers</a:t>
            </a:r>
            <a:endParaRPr lang="zh-CN" altLang="en-US" sz="2400" b="0"/>
          </a:p>
        </p:txBody>
      </p:sp>
      <p:sp>
        <p:nvSpPr>
          <p:cNvPr id="1325071" name="Rectangle 15"/>
          <p:cNvSpPr>
            <a:spLocks noChangeArrowheads="1"/>
          </p:cNvSpPr>
          <p:nvPr/>
        </p:nvSpPr>
        <p:spPr bwMode="auto">
          <a:xfrm>
            <a:off x="419100" y="3457575"/>
            <a:ext cx="3235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0">
                <a:latin typeface="黑体" panose="02010609060101010101" pitchFamily="49" charset="-122"/>
                <a:ea typeface="黑体" panose="02010609060101010101" pitchFamily="49" charset="-122"/>
              </a:rPr>
              <a:t>15.</a:t>
            </a:r>
            <a:r>
              <a:rPr lang="zh-CN" altLang="en-US" sz="2000" b="0">
                <a:latin typeface="黑体" panose="02010609060101010101" pitchFamily="49" charset="-122"/>
                <a:ea typeface="黑体" panose="02010609060101010101" pitchFamily="49" charset="-122"/>
              </a:rPr>
              <a:t>不断扩大的重要性</a:t>
            </a:r>
          </a:p>
        </p:txBody>
      </p:sp>
      <p:sp>
        <p:nvSpPr>
          <p:cNvPr id="1325072" name="Rectangle 16"/>
          <p:cNvSpPr>
            <a:spLocks noChangeArrowheads="1"/>
          </p:cNvSpPr>
          <p:nvPr/>
        </p:nvSpPr>
        <p:spPr bwMode="auto">
          <a:xfrm>
            <a:off x="3825875" y="3529013"/>
            <a:ext cx="366236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400" b="0"/>
              <a:t>15. widening  significance</a:t>
            </a:r>
            <a:endParaRPr lang="en-US" altLang="zh-CN" sz="2400">
              <a:solidFill>
                <a:schemeClr val="tx2"/>
              </a:solidFill>
            </a:endParaRPr>
          </a:p>
        </p:txBody>
      </p:sp>
      <p:sp>
        <p:nvSpPr>
          <p:cNvPr id="1325073" name="Rectangle 17"/>
          <p:cNvSpPr>
            <a:spLocks noChangeArrowheads="1"/>
          </p:cNvSpPr>
          <p:nvPr/>
        </p:nvSpPr>
        <p:spPr bwMode="auto">
          <a:xfrm>
            <a:off x="441325" y="4037013"/>
            <a:ext cx="3105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000" b="0">
                <a:latin typeface="黑体" panose="02010609060101010101" pitchFamily="49" charset="-122"/>
                <a:ea typeface="黑体" panose="02010609060101010101" pitchFamily="49" charset="-122"/>
              </a:rPr>
              <a:t>16.</a:t>
            </a:r>
            <a:r>
              <a:rPr lang="zh-CN" altLang="zh-CN" sz="2000" b="0">
                <a:latin typeface="黑体" panose="02010609060101010101" pitchFamily="49" charset="-122"/>
                <a:ea typeface="黑体" panose="02010609060101010101" pitchFamily="49" charset="-122"/>
              </a:rPr>
              <a:t>破碎视觉意象的先导者</a:t>
            </a:r>
            <a:endParaRPr lang="en-US" altLang="zh-CN" sz="2000" b="0">
              <a:latin typeface="黑体" panose="02010609060101010101" pitchFamily="49" charset="-122"/>
              <a:ea typeface="黑体" panose="02010609060101010101" pitchFamily="49" charset="-122"/>
            </a:endParaRPr>
          </a:p>
        </p:txBody>
      </p:sp>
      <p:sp>
        <p:nvSpPr>
          <p:cNvPr id="1325074" name="Rectangle 18"/>
          <p:cNvSpPr>
            <a:spLocks noChangeArrowheads="1"/>
          </p:cNvSpPr>
          <p:nvPr/>
        </p:nvSpPr>
        <p:spPr bwMode="auto">
          <a:xfrm>
            <a:off x="3836988" y="3989388"/>
            <a:ext cx="528637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400" b="0"/>
              <a:t>16. the initiator of the dismembered visual image</a:t>
            </a:r>
            <a:endParaRPr lang="en-US" altLang="zh-CN" sz="2400">
              <a:solidFill>
                <a:schemeClr val="tx2"/>
              </a:solidFill>
            </a:endParaRPr>
          </a:p>
        </p:txBody>
      </p:sp>
      <p:sp>
        <p:nvSpPr>
          <p:cNvPr id="1325075" name="Rectangle 19"/>
          <p:cNvSpPr>
            <a:spLocks noChangeArrowheads="1"/>
          </p:cNvSpPr>
          <p:nvPr/>
        </p:nvSpPr>
        <p:spPr bwMode="auto">
          <a:xfrm>
            <a:off x="457200" y="4754563"/>
            <a:ext cx="285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000" b="0">
                <a:latin typeface="黑体" panose="02010609060101010101" pitchFamily="49" charset="-122"/>
                <a:ea typeface="黑体" panose="02010609060101010101" pitchFamily="49" charset="-122"/>
              </a:rPr>
              <a:t>17.</a:t>
            </a:r>
            <a:r>
              <a:rPr lang="zh-CN" altLang="en-US" sz="2000" b="0">
                <a:latin typeface="黑体" panose="02010609060101010101" pitchFamily="49" charset="-122"/>
                <a:ea typeface="黑体" panose="02010609060101010101" pitchFamily="49" charset="-122"/>
              </a:rPr>
              <a:t>法国抵抗组织的战士</a:t>
            </a:r>
          </a:p>
        </p:txBody>
      </p:sp>
      <p:sp>
        <p:nvSpPr>
          <p:cNvPr id="1325076" name="Rectangle 20"/>
          <p:cNvSpPr>
            <a:spLocks noChangeArrowheads="1"/>
          </p:cNvSpPr>
          <p:nvPr/>
        </p:nvSpPr>
        <p:spPr bwMode="auto">
          <a:xfrm>
            <a:off x="3867150" y="4740275"/>
            <a:ext cx="379412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400" b="0"/>
              <a:t>17. the Resistance fighters</a:t>
            </a:r>
            <a:endParaRPr lang="zh-CN" altLang="en-US" sz="2400" b="0"/>
          </a:p>
        </p:txBody>
      </p:sp>
      <p:sp>
        <p:nvSpPr>
          <p:cNvPr id="1325077" name="Rectangle 21"/>
          <p:cNvSpPr>
            <a:spLocks noChangeArrowheads="1"/>
          </p:cNvSpPr>
          <p:nvPr/>
        </p:nvSpPr>
        <p:spPr bwMode="auto">
          <a:xfrm>
            <a:off x="457200" y="5240338"/>
            <a:ext cx="259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000" b="0">
                <a:latin typeface="黑体" panose="02010609060101010101" pitchFamily="49" charset="-122"/>
                <a:ea typeface="黑体" panose="02010609060101010101" pitchFamily="49" charset="-122"/>
              </a:rPr>
              <a:t>18.</a:t>
            </a:r>
            <a:r>
              <a:rPr lang="zh-CN" altLang="en-US" sz="2000" b="0">
                <a:latin typeface="黑体" panose="02010609060101010101" pitchFamily="49" charset="-122"/>
                <a:ea typeface="黑体" panose="02010609060101010101" pitchFamily="49" charset="-122"/>
              </a:rPr>
              <a:t>纳粹的黑豹装甲师</a:t>
            </a:r>
          </a:p>
        </p:txBody>
      </p:sp>
      <p:sp>
        <p:nvSpPr>
          <p:cNvPr id="1325078" name="Rectangle 22"/>
          <p:cNvSpPr>
            <a:spLocks noChangeArrowheads="1"/>
          </p:cNvSpPr>
          <p:nvPr/>
        </p:nvSpPr>
        <p:spPr bwMode="auto">
          <a:xfrm>
            <a:off x="3857625" y="5240338"/>
            <a:ext cx="2828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400" b="0"/>
              <a:t>18. the Nazi panzer</a:t>
            </a:r>
          </a:p>
        </p:txBody>
      </p:sp>
      <p:sp>
        <p:nvSpPr>
          <p:cNvPr id="1325082" name="Rectangle 26"/>
          <p:cNvSpPr>
            <a:spLocks noChangeArrowheads="1"/>
          </p:cNvSpPr>
          <p:nvPr/>
        </p:nvSpPr>
        <p:spPr bwMode="auto">
          <a:xfrm>
            <a:off x="433388" y="5724525"/>
            <a:ext cx="3163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0">
                <a:latin typeface="黑体" panose="02010609060101010101" pitchFamily="49" charset="-122"/>
                <a:ea typeface="黑体" panose="02010609060101010101" pitchFamily="49" charset="-122"/>
              </a:rPr>
              <a:t>19.</a:t>
            </a:r>
            <a:r>
              <a:rPr lang="zh-CN" altLang="en-US" sz="2000" b="0">
                <a:latin typeface="黑体" panose="02010609060101010101" pitchFamily="49" charset="-122"/>
                <a:ea typeface="黑体" panose="02010609060101010101" pitchFamily="49" charset="-122"/>
              </a:rPr>
              <a:t>用炸药把它炸毁</a:t>
            </a:r>
          </a:p>
        </p:txBody>
      </p:sp>
      <p:sp>
        <p:nvSpPr>
          <p:cNvPr id="1325083" name="Rectangle 27"/>
          <p:cNvSpPr>
            <a:spLocks noChangeArrowheads="1"/>
          </p:cNvSpPr>
          <p:nvPr/>
        </p:nvSpPr>
        <p:spPr bwMode="auto">
          <a:xfrm>
            <a:off x="3900488" y="5743575"/>
            <a:ext cx="216852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400" b="0"/>
              <a:t>19. dynamite it</a:t>
            </a:r>
          </a:p>
        </p:txBody>
      </p:sp>
      <p:sp>
        <p:nvSpPr>
          <p:cNvPr id="1325084" name="Rectangle 28"/>
          <p:cNvSpPr>
            <a:spLocks noChangeArrowheads="1"/>
          </p:cNvSpPr>
          <p:nvPr/>
        </p:nvSpPr>
        <p:spPr bwMode="auto">
          <a:xfrm>
            <a:off x="465138" y="6240463"/>
            <a:ext cx="30241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0">
                <a:latin typeface="黑体" panose="02010609060101010101" pitchFamily="49" charset="-122"/>
                <a:ea typeface="黑体" panose="02010609060101010101" pitchFamily="49" charset="-122"/>
              </a:rPr>
              <a:t>20.</a:t>
            </a:r>
            <a:r>
              <a:rPr lang="zh-CN" altLang="en-US" sz="2000" b="0">
                <a:latin typeface="黑体" panose="02010609060101010101" pitchFamily="49" charset="-122"/>
                <a:ea typeface="黑体" panose="02010609060101010101" pitchFamily="49" charset="-122"/>
              </a:rPr>
              <a:t>右翼军事对手</a:t>
            </a:r>
          </a:p>
        </p:txBody>
      </p:sp>
      <p:sp>
        <p:nvSpPr>
          <p:cNvPr id="1325085" name="Rectangle 29"/>
          <p:cNvSpPr>
            <a:spLocks noChangeArrowheads="1"/>
          </p:cNvSpPr>
          <p:nvPr/>
        </p:nvSpPr>
        <p:spPr bwMode="auto">
          <a:xfrm>
            <a:off x="3924300" y="6240463"/>
            <a:ext cx="5291138"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eaLnBrk="1" hangingPunct="1">
              <a:lnSpc>
                <a:spcPct val="90000"/>
              </a:lnSpc>
              <a:buFont typeface="Arial" panose="020B0604020202020204" pitchFamily="34" charset="0"/>
              <a:buNone/>
            </a:pPr>
            <a:r>
              <a:rPr lang="en-US" altLang="zh-CN" sz="2400" b="0"/>
              <a:t>20. right-wing military opponents</a:t>
            </a:r>
          </a:p>
        </p:txBody>
      </p:sp>
      <p:pic>
        <p:nvPicPr>
          <p:cNvPr id="117782" name="图片 2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5888"/>
            <a:ext cx="84978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28"/>
          <p:cNvSpPr txBox="1"/>
          <p:nvPr/>
        </p:nvSpPr>
        <p:spPr>
          <a:xfrm>
            <a:off x="1908175" y="447675"/>
            <a:ext cx="5976938" cy="769938"/>
          </a:xfrm>
          <a:prstGeom prst="rect">
            <a:avLst/>
          </a:prstGeom>
          <a:noFill/>
        </p:spPr>
        <p:txBody>
          <a:bodyPr>
            <a:spAutoFit/>
          </a:bodyPr>
          <a:lstStyle/>
          <a:p>
            <a:pPr>
              <a:defRPr/>
            </a:pPr>
            <a:r>
              <a:rPr lang="en-US" altLang="zh-CN" sz="4400" dirty="0">
                <a:solidFill>
                  <a:schemeClr val="bg1">
                    <a:lumMod val="95000"/>
                  </a:schemeClr>
                </a:solidFill>
              </a:rPr>
              <a:t>Useful Expressions</a:t>
            </a:r>
            <a:endParaRPr lang="zh-CN" altLang="en-US" sz="4400"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325063"/>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50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25064"/>
                                        </p:tgtEl>
                                        <p:attrNameLst>
                                          <p:attrName>style.visibility</p:attrName>
                                        </p:attrNameLst>
                                      </p:cBhvr>
                                      <p:to>
                                        <p:strVal val="hidden"/>
                                      </p:to>
                                    </p:set>
                                  </p:childTnLst>
                                </p:cTn>
                              </p:par>
                            </p:childTnLst>
                          </p:cTn>
                        </p:par>
                      </p:childTnLst>
                    </p:cTn>
                  </p:par>
                </p:childTnLst>
              </p:cTn>
              <p:nextCondLst>
                <p:cond evt="onClick" delay="0">
                  <p:tgtEl>
                    <p:spTgt spid="1325063"/>
                  </p:tgtEl>
                </p:cond>
              </p:nextCondLst>
            </p:seq>
            <p:seq concurrent="1" nextAc="seek">
              <p:cTn id="11" restart="whenNotActive" fill="hold" evtFilter="cancelBubble" nodeType="interactiveSeq">
                <p:stCondLst>
                  <p:cond evt="onClick" delay="0">
                    <p:tgtEl>
                      <p:spTgt spid="1325065"/>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2506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325066"/>
                                        </p:tgtEl>
                                        <p:attrNameLst>
                                          <p:attrName>style.visibility</p:attrName>
                                        </p:attrNameLst>
                                      </p:cBhvr>
                                      <p:to>
                                        <p:strVal val="hidden"/>
                                      </p:to>
                                    </p:set>
                                  </p:childTnLst>
                                </p:cTn>
                              </p:par>
                            </p:childTnLst>
                          </p:cTn>
                        </p:par>
                      </p:childTnLst>
                    </p:cTn>
                  </p:par>
                </p:childTnLst>
              </p:cTn>
              <p:nextCondLst>
                <p:cond evt="onClick" delay="0">
                  <p:tgtEl>
                    <p:spTgt spid="1325065"/>
                  </p:tgtEl>
                </p:cond>
              </p:nextCondLst>
            </p:seq>
            <p:seq concurrent="1" nextAc="seek">
              <p:cTn id="20" restart="whenNotActive" fill="hold" evtFilter="cancelBubble" nodeType="interactiveSeq">
                <p:stCondLst>
                  <p:cond evt="onClick" delay="0">
                    <p:tgtEl>
                      <p:spTgt spid="1325067"/>
                    </p:tgtEl>
                  </p:cond>
                </p:stCondLst>
                <p:endSync evt="end" delay="0">
                  <p:rtn val="all"/>
                </p:endSync>
                <p:childTnLst>
                  <p:par>
                    <p:cTn id="21" fill="hold" nodeType="clickPar">
                      <p:stCondLst>
                        <p:cond delay="0"/>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2506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25068"/>
                                        </p:tgtEl>
                                        <p:attrNameLst>
                                          <p:attrName>style.visibility</p:attrName>
                                        </p:attrNameLst>
                                      </p:cBhvr>
                                      <p:to>
                                        <p:strVal val="hidden"/>
                                      </p:to>
                                    </p:set>
                                  </p:childTnLst>
                                </p:cTn>
                              </p:par>
                            </p:childTnLst>
                          </p:cTn>
                        </p:par>
                      </p:childTnLst>
                    </p:cTn>
                  </p:par>
                </p:childTnLst>
              </p:cTn>
              <p:nextCondLst>
                <p:cond evt="onClick" delay="0">
                  <p:tgtEl>
                    <p:spTgt spid="1325067"/>
                  </p:tgtEl>
                </p:cond>
              </p:nextCondLst>
            </p:seq>
            <p:seq concurrent="1" nextAc="seek">
              <p:cTn id="29" restart="whenNotActive" fill="hold" evtFilter="cancelBubble" nodeType="interactiveSeq">
                <p:stCondLst>
                  <p:cond evt="onClick" delay="0">
                    <p:tgtEl>
                      <p:spTgt spid="1325069"/>
                    </p:tgtEl>
                  </p:cond>
                </p:stCondLst>
                <p:endSync evt="end" delay="0">
                  <p:rtn val="all"/>
                </p:endSync>
                <p:childTnLst>
                  <p:par>
                    <p:cTn id="30" fill="hold" nodeType="clickPar">
                      <p:stCondLst>
                        <p:cond delay="0"/>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25070"/>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325070"/>
                                        </p:tgtEl>
                                        <p:attrNameLst>
                                          <p:attrName>style.visibility</p:attrName>
                                        </p:attrNameLst>
                                      </p:cBhvr>
                                      <p:to>
                                        <p:strVal val="hidden"/>
                                      </p:to>
                                    </p:set>
                                  </p:childTnLst>
                                </p:cTn>
                              </p:par>
                            </p:childTnLst>
                          </p:cTn>
                        </p:par>
                      </p:childTnLst>
                    </p:cTn>
                  </p:par>
                </p:childTnLst>
              </p:cTn>
              <p:nextCondLst>
                <p:cond evt="onClick" delay="0">
                  <p:tgtEl>
                    <p:spTgt spid="1325069"/>
                  </p:tgtEl>
                </p:cond>
              </p:nextCondLst>
            </p:seq>
            <p:seq concurrent="1" nextAc="seek">
              <p:cTn id="38" restart="whenNotActive" fill="hold" evtFilter="cancelBubble" nodeType="interactiveSeq">
                <p:stCondLst>
                  <p:cond evt="onClick" delay="0">
                    <p:tgtEl>
                      <p:spTgt spid="1325071"/>
                    </p:tgtEl>
                  </p:cond>
                </p:stCondLst>
                <p:endSync evt="end" delay="0">
                  <p:rtn val="all"/>
                </p:endSync>
                <p:childTnLst>
                  <p:par>
                    <p:cTn id="39" fill="hold" nodeType="clickPar">
                      <p:stCondLst>
                        <p:cond delay="0"/>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2507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325072"/>
                                        </p:tgtEl>
                                        <p:attrNameLst>
                                          <p:attrName>style.visibility</p:attrName>
                                        </p:attrNameLst>
                                      </p:cBhvr>
                                      <p:to>
                                        <p:strVal val="hidden"/>
                                      </p:to>
                                    </p:set>
                                  </p:childTnLst>
                                </p:cTn>
                              </p:par>
                            </p:childTnLst>
                          </p:cTn>
                        </p:par>
                      </p:childTnLst>
                    </p:cTn>
                  </p:par>
                </p:childTnLst>
              </p:cTn>
              <p:nextCondLst>
                <p:cond evt="onClick" delay="0">
                  <p:tgtEl>
                    <p:spTgt spid="1325071"/>
                  </p:tgtEl>
                </p:cond>
              </p:nextCondLst>
            </p:seq>
            <p:seq concurrent="1" nextAc="seek">
              <p:cTn id="47" restart="whenNotActive" fill="hold" evtFilter="cancelBubble" nodeType="interactiveSeq">
                <p:stCondLst>
                  <p:cond evt="onClick" delay="0">
                    <p:tgtEl>
                      <p:spTgt spid="1325073"/>
                    </p:tgtEl>
                  </p:cond>
                </p:stCondLst>
                <p:endSync evt="end" delay="0">
                  <p:rtn val="all"/>
                </p:endSync>
                <p:childTnLst>
                  <p:par>
                    <p:cTn id="48" fill="hold" nodeType="clickPar">
                      <p:stCondLst>
                        <p:cond delay="0"/>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325074"/>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325074"/>
                                        </p:tgtEl>
                                        <p:attrNameLst>
                                          <p:attrName>style.visibility</p:attrName>
                                        </p:attrNameLst>
                                      </p:cBhvr>
                                      <p:to>
                                        <p:strVal val="hidden"/>
                                      </p:to>
                                    </p:set>
                                  </p:childTnLst>
                                </p:cTn>
                              </p:par>
                            </p:childTnLst>
                          </p:cTn>
                        </p:par>
                      </p:childTnLst>
                    </p:cTn>
                  </p:par>
                </p:childTnLst>
              </p:cTn>
              <p:nextCondLst>
                <p:cond evt="onClick" delay="0">
                  <p:tgtEl>
                    <p:spTgt spid="1325073"/>
                  </p:tgtEl>
                </p:cond>
              </p:nextCondLst>
            </p:seq>
            <p:seq concurrent="1" nextAc="seek">
              <p:cTn id="56" restart="whenNotActive" fill="hold" evtFilter="cancelBubble" nodeType="interactiveSeq">
                <p:stCondLst>
                  <p:cond evt="onClick" delay="0">
                    <p:tgtEl>
                      <p:spTgt spid="1325075"/>
                    </p:tgtEl>
                  </p:cond>
                </p:stCondLst>
                <p:endSync evt="end" delay="0">
                  <p:rtn val="all"/>
                </p:endSync>
                <p:childTnLst>
                  <p:par>
                    <p:cTn id="57" fill="hold" nodeType="clickPar">
                      <p:stCondLst>
                        <p:cond delay="0"/>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2507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325076"/>
                                        </p:tgtEl>
                                        <p:attrNameLst>
                                          <p:attrName>style.visibility</p:attrName>
                                        </p:attrNameLst>
                                      </p:cBhvr>
                                      <p:to>
                                        <p:strVal val="hidden"/>
                                      </p:to>
                                    </p:set>
                                  </p:childTnLst>
                                </p:cTn>
                              </p:par>
                            </p:childTnLst>
                          </p:cTn>
                        </p:par>
                      </p:childTnLst>
                    </p:cTn>
                  </p:par>
                </p:childTnLst>
              </p:cTn>
              <p:nextCondLst>
                <p:cond evt="onClick" delay="0">
                  <p:tgtEl>
                    <p:spTgt spid="1325075"/>
                  </p:tgtEl>
                </p:cond>
              </p:nextCondLst>
            </p:seq>
            <p:seq concurrent="1" nextAc="seek">
              <p:cTn id="65" restart="whenNotActive" fill="hold" evtFilter="cancelBubble" nodeType="interactiveSeq">
                <p:stCondLst>
                  <p:cond evt="onClick" delay="0">
                    <p:tgtEl>
                      <p:spTgt spid="1325077"/>
                    </p:tgtEl>
                  </p:cond>
                </p:stCondLst>
                <p:endSync evt="end" delay="0">
                  <p:rtn val="all"/>
                </p:endSync>
                <p:childTnLst>
                  <p:par>
                    <p:cTn id="66" fill="hold" nodeType="clickPar">
                      <p:stCondLst>
                        <p:cond delay="0"/>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325078"/>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1325078"/>
                                        </p:tgtEl>
                                        <p:attrNameLst>
                                          <p:attrName>style.visibility</p:attrName>
                                        </p:attrNameLst>
                                      </p:cBhvr>
                                      <p:to>
                                        <p:strVal val="hidden"/>
                                      </p:to>
                                    </p:set>
                                  </p:childTnLst>
                                </p:cTn>
                              </p:par>
                            </p:childTnLst>
                          </p:cTn>
                        </p:par>
                      </p:childTnLst>
                    </p:cTn>
                  </p:par>
                </p:childTnLst>
              </p:cTn>
              <p:nextCondLst>
                <p:cond evt="onClick" delay="0">
                  <p:tgtEl>
                    <p:spTgt spid="1325077"/>
                  </p:tgtEl>
                </p:cond>
              </p:nextCondLst>
            </p:seq>
            <p:seq concurrent="1" nextAc="seek">
              <p:cTn id="74" restart="whenNotActive" fill="hold" evtFilter="cancelBubble" nodeType="interactiveSeq">
                <p:stCondLst>
                  <p:cond evt="onClick" delay="0">
                    <p:tgtEl>
                      <p:spTgt spid="1325082"/>
                    </p:tgtEl>
                  </p:cond>
                </p:stCondLst>
                <p:endSync evt="end" delay="0">
                  <p:rtn val="all"/>
                </p:endSync>
                <p:childTnLst>
                  <p:par>
                    <p:cTn id="75" fill="hold" nodeType="clickPar">
                      <p:stCondLst>
                        <p:cond delay="0"/>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25083"/>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325083"/>
                                        </p:tgtEl>
                                        <p:attrNameLst>
                                          <p:attrName>style.visibility</p:attrName>
                                        </p:attrNameLst>
                                      </p:cBhvr>
                                      <p:to>
                                        <p:strVal val="hidden"/>
                                      </p:to>
                                    </p:set>
                                  </p:childTnLst>
                                </p:cTn>
                              </p:par>
                            </p:childTnLst>
                          </p:cTn>
                        </p:par>
                      </p:childTnLst>
                    </p:cTn>
                  </p:par>
                </p:childTnLst>
              </p:cTn>
              <p:nextCondLst>
                <p:cond evt="onClick" delay="0">
                  <p:tgtEl>
                    <p:spTgt spid="1325082"/>
                  </p:tgtEl>
                </p:cond>
              </p:nextCondLst>
            </p:seq>
            <p:seq concurrent="1" nextAc="seek">
              <p:cTn id="83" restart="whenNotActive" fill="hold" evtFilter="cancelBubble" nodeType="interactiveSeq">
                <p:stCondLst>
                  <p:cond evt="onClick" delay="0">
                    <p:tgtEl>
                      <p:spTgt spid="1325084"/>
                    </p:tgtEl>
                  </p:cond>
                </p:stCondLst>
                <p:endSync evt="end" delay="0">
                  <p:rtn val="all"/>
                </p:endSync>
                <p:childTnLst>
                  <p:par>
                    <p:cTn id="84" fill="hold" nodeType="clickPar">
                      <p:stCondLst>
                        <p:cond delay="0"/>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325085"/>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1325085"/>
                                        </p:tgtEl>
                                        <p:attrNameLst>
                                          <p:attrName>style.visibility</p:attrName>
                                        </p:attrNameLst>
                                      </p:cBhvr>
                                      <p:to>
                                        <p:strVal val="hidden"/>
                                      </p:to>
                                    </p:set>
                                  </p:childTnLst>
                                </p:cTn>
                              </p:par>
                            </p:childTnLst>
                          </p:cTn>
                        </p:par>
                      </p:childTnLst>
                    </p:cTn>
                  </p:par>
                </p:childTnLst>
              </p:cTn>
              <p:nextCondLst>
                <p:cond evt="onClick" delay="0">
                  <p:tgtEl>
                    <p:spTgt spid="1325084"/>
                  </p:tgtEl>
                </p:cond>
              </p:nextCondLst>
            </p:seq>
          </p:childTnLst>
        </p:cTn>
      </p:par>
    </p:tnLst>
    <p:bldLst>
      <p:bldP spid="1325064" grpId="0"/>
      <p:bldP spid="1325064" grpId="1"/>
      <p:bldP spid="1325066" grpId="0"/>
      <p:bldP spid="1325066" grpId="1"/>
      <p:bldP spid="1325068" grpId="0"/>
      <p:bldP spid="1325068" grpId="1"/>
      <p:bldP spid="1325070" grpId="0"/>
      <p:bldP spid="1325070" grpId="1"/>
      <p:bldP spid="1325072" grpId="0"/>
      <p:bldP spid="1325072" grpId="1"/>
      <p:bldP spid="1325074" grpId="0"/>
      <p:bldP spid="1325074" grpId="1"/>
      <p:bldP spid="1325076" grpId="0"/>
      <p:bldP spid="1325076" grpId="1"/>
      <p:bldP spid="1325078" grpId="0"/>
      <p:bldP spid="1325078" grpId="1"/>
      <p:bldP spid="1325083" grpId="0"/>
      <p:bldP spid="1325083" grpId="1"/>
      <p:bldP spid="1325085" grpId="0"/>
      <p:bldP spid="132508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endParaRPr lang="zh-CN" altLang="en-US" smtClean="0"/>
          </a:p>
        </p:txBody>
      </p:sp>
      <p:pic>
        <p:nvPicPr>
          <p:cNvPr id="10243"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8275"/>
            <a:ext cx="8418513"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908175" y="525463"/>
            <a:ext cx="4967288" cy="769937"/>
          </a:xfrm>
          <a:prstGeom prst="rect">
            <a:avLst/>
          </a:prstGeom>
          <a:noFill/>
        </p:spPr>
        <p:txBody>
          <a:bodyPr>
            <a:spAutoFit/>
          </a:bodyPr>
          <a:lstStyle/>
          <a:p>
            <a:pPr>
              <a:defRPr/>
            </a:pPr>
            <a:r>
              <a:rPr lang="en-US" altLang="zh-CN" sz="4400" dirty="0">
                <a:solidFill>
                  <a:schemeClr val="bg1">
                    <a:lumMod val="95000"/>
                  </a:schemeClr>
                </a:solidFill>
              </a:rPr>
              <a:t>Warm-up</a:t>
            </a:r>
            <a:endParaRPr lang="zh-CN" altLang="en-US" sz="4400" dirty="0">
              <a:solidFill>
                <a:schemeClr val="bg1">
                  <a:lumMod val="95000"/>
                </a:schemeClr>
              </a:solidFill>
            </a:endParaRPr>
          </a:p>
        </p:txBody>
      </p:sp>
      <p:sp>
        <p:nvSpPr>
          <p:cNvPr id="10245" name="内容占位符 2"/>
          <p:cNvSpPr>
            <a:spLocks noGrp="1"/>
          </p:cNvSpPr>
          <p:nvPr>
            <p:ph idx="1"/>
          </p:nvPr>
        </p:nvSpPr>
        <p:spPr/>
        <p:txBody>
          <a:bodyPr/>
          <a:lstStyle/>
          <a:p>
            <a:endParaRPr lang="zh-CN" altLang="en-US" smtClean="0"/>
          </a:p>
        </p:txBody>
      </p:sp>
      <p:pic>
        <p:nvPicPr>
          <p:cNvPr id="10247"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2275" y="1836738"/>
            <a:ext cx="8418513" cy="476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endParaRPr lang="zh-CN" altLang="en-US" smtClean="0"/>
          </a:p>
        </p:txBody>
      </p:sp>
      <p:pic>
        <p:nvPicPr>
          <p:cNvPr id="11267"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68275"/>
            <a:ext cx="8418513"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908175" y="525463"/>
            <a:ext cx="4967288" cy="769937"/>
          </a:xfrm>
          <a:prstGeom prst="rect">
            <a:avLst/>
          </a:prstGeom>
          <a:noFill/>
        </p:spPr>
        <p:txBody>
          <a:bodyPr>
            <a:spAutoFit/>
          </a:bodyPr>
          <a:lstStyle/>
          <a:p>
            <a:pPr>
              <a:defRPr/>
            </a:pPr>
            <a:r>
              <a:rPr lang="en-US" altLang="zh-CN" sz="4400" dirty="0">
                <a:solidFill>
                  <a:schemeClr val="bg1">
                    <a:lumMod val="95000"/>
                  </a:schemeClr>
                </a:solidFill>
              </a:rPr>
              <a:t>Warm-up</a:t>
            </a:r>
            <a:endParaRPr lang="zh-CN" altLang="en-US" sz="4400" dirty="0">
              <a:solidFill>
                <a:schemeClr val="bg1">
                  <a:lumMod val="95000"/>
                </a:schemeClr>
              </a:solidFill>
            </a:endParaRPr>
          </a:p>
        </p:txBody>
      </p:sp>
      <p:sp>
        <p:nvSpPr>
          <p:cNvPr id="11269" name="内容占位符 2"/>
          <p:cNvSpPr>
            <a:spLocks noGrp="1"/>
          </p:cNvSpPr>
          <p:nvPr>
            <p:ph idx="1"/>
          </p:nvPr>
        </p:nvSpPr>
        <p:spPr/>
        <p:txBody>
          <a:bodyPr/>
          <a:lstStyle/>
          <a:p>
            <a:endParaRPr lang="zh-CN" altLang="en-US" smtClean="0"/>
          </a:p>
        </p:txBody>
      </p:sp>
      <p:sp>
        <p:nvSpPr>
          <p:cNvPr id="11270" name="矩形 6"/>
          <p:cNvSpPr>
            <a:spLocks noChangeArrowheads="1"/>
          </p:cNvSpPr>
          <p:nvPr/>
        </p:nvSpPr>
        <p:spPr bwMode="auto">
          <a:xfrm>
            <a:off x="9612313" y="2276475"/>
            <a:ext cx="32623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b="1">
                <a:solidFill>
                  <a:schemeClr val="tx1"/>
                </a:solidFill>
                <a:latin typeface="Century Gothic" panose="020B0502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b="0" i="1">
                <a:solidFill>
                  <a:srgbClr val="666666"/>
                </a:solidFill>
                <a:latin typeface="Lato"/>
              </a:rPr>
              <a:t>Seine river at night</a:t>
            </a:r>
            <a:endParaRPr lang="zh-CN" altLang="en-US" sz="2400"/>
          </a:p>
        </p:txBody>
      </p:sp>
      <p:pic>
        <p:nvPicPr>
          <p:cNvPr id="11271"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2275" y="1784350"/>
            <a:ext cx="8418513" cy="488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d"/>
  </p:transition>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21499</TotalTime>
  <Words>4608</Words>
  <Application>Microsoft Office PowerPoint</Application>
  <PresentationFormat>全屏显示(4:3)</PresentationFormat>
  <Paragraphs>564</Paragraphs>
  <Slides>74</Slides>
  <Notes>37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74</vt:i4>
      </vt:variant>
    </vt:vector>
  </HeadingPairs>
  <TitlesOfParts>
    <vt:vector size="89" baseType="lpstr">
      <vt:lpstr>宋体</vt:lpstr>
      <vt:lpstr>Vladimir Script</vt:lpstr>
      <vt:lpstr>Cambria Math</vt:lpstr>
      <vt:lpstr>Arial Black</vt:lpstr>
      <vt:lpstr>Calibri</vt:lpstr>
      <vt:lpstr>Cambria</vt:lpstr>
      <vt:lpstr>Lato</vt:lpstr>
      <vt:lpstr>黑体</vt:lpstr>
      <vt:lpstr>Arial</vt:lpstr>
      <vt:lpstr>Times New Roman</vt:lpstr>
      <vt:lpstr>Kunstler Script</vt:lpstr>
      <vt:lpstr>Georgia</vt:lpstr>
      <vt:lpstr>Century Gothic</vt:lpstr>
      <vt:lpstr>Magneto</vt:lpstr>
      <vt:lpstr>1_Office 主题</vt:lpstr>
      <vt:lpstr>Unit 7</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Paragraph 4</vt:lpstr>
      <vt:lpstr>Paragraph 4</vt:lpstr>
      <vt:lpstr>Paragraph 4</vt:lpstr>
      <vt:lpstr>Paragraph 4</vt:lpstr>
      <vt:lpstr>Paragraph 4</vt:lpstr>
      <vt:lpstr>Paragraph 4</vt:lpstr>
      <vt:lpstr>Protests</vt:lpstr>
      <vt:lpstr>PowerPoint 演示文稿</vt:lpstr>
      <vt:lpstr>PowerPoint 演示文稿</vt:lpstr>
      <vt:lpstr>Summarising</vt:lpstr>
      <vt:lpstr>Summarising</vt:lpstr>
      <vt:lpstr>Summarising</vt:lpstr>
      <vt:lpstr>Difficult sentences</vt:lpstr>
      <vt:lpstr>Difficult sentences</vt:lpstr>
      <vt:lpstr>PowerPoint 演示文稿</vt:lpstr>
      <vt:lpstr>Difficult sentences</vt:lpstr>
      <vt:lpstr>Difficult sentences</vt:lpstr>
      <vt:lpstr>PowerPoint 演示文稿</vt:lpstr>
      <vt:lpstr>Difficult sentences</vt:lpstr>
      <vt:lpstr>PowerPoint 演示文稿</vt:lpstr>
      <vt:lpstr>PowerPoint 演示文稿</vt:lpstr>
      <vt:lpstr>PowerPoint 演示文稿</vt:lpstr>
      <vt:lpstr>exhibit</vt:lpstr>
      <vt:lpstr>exhibit</vt:lpstr>
      <vt:lpstr>PowerPoint 演示文稿</vt:lpstr>
      <vt:lpstr>PowerPoint 演示文稿</vt:lpstr>
      <vt:lpstr>utility</vt:lpstr>
      <vt:lpstr>PowerPoint 演示文稿</vt:lpstr>
      <vt:lpstr>medieval</vt:lpstr>
      <vt:lpstr>medieval</vt:lpstr>
      <vt:lpstr>gigantic</vt:lpstr>
      <vt:lpstr>PowerPoint 演示文稿</vt:lpstr>
      <vt:lpstr>PowerPoint 演示文稿</vt:lpstr>
      <vt:lpstr>indignant</vt:lpstr>
      <vt:lpstr>PowerPoint 演示文稿</vt:lpstr>
      <vt:lpstr>PowerPoint 演示文稿</vt:lpstr>
      <vt:lpstr>initiator</vt:lpstr>
      <vt:lpstr>PowerPoint 演示文稿</vt:lpstr>
      <vt:lpstr>vow</vt:lpstr>
      <vt:lpstr>vow</vt:lpstr>
      <vt:lpstr>PowerPoint 演示文稿</vt:lpstr>
      <vt:lpstr>opponent  n. </vt:lpstr>
      <vt:lpstr>PowerPoint 演示文稿</vt:lpstr>
      <vt:lpstr>transcend</vt:lpstr>
      <vt:lpstr>transcend</vt:lpstr>
      <vt:lpstr>PowerPoint 演示文稿</vt:lpstr>
      <vt:lpstr>PowerPoint 演示文稿</vt:lpstr>
      <vt:lpstr>so much the better </vt:lpstr>
      <vt:lpstr>get hell </vt:lpstr>
      <vt:lpstr>PowerPoint 演示文稿</vt:lpstr>
      <vt:lpstr>love at first sight </vt:lpstr>
      <vt:lpstr>PowerPoint 演示文稿</vt:lpstr>
      <vt:lpstr>PowerPoint 演示文稿</vt:lpstr>
    </vt:vector>
  </TitlesOfParts>
  <Company>Xtzj.Com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Eiffel Tower</dc:title>
  <dc:creator>吴红</dc:creator>
  <cp:lastModifiedBy>user2</cp:lastModifiedBy>
  <cp:revision>6998</cp:revision>
  <dcterms:created xsi:type="dcterms:W3CDTF">2009-07-06T07:04:59Z</dcterms:created>
  <dcterms:modified xsi:type="dcterms:W3CDTF">2021-06-30T04:33:24Z</dcterms:modified>
</cp:coreProperties>
</file>